
<file path=[Content_Types].xml><?xml version="1.0" encoding="utf-8"?>
<Types xmlns="http://schemas.openxmlformats.org/package/2006/content-types">
  <Default ContentType="video/mp4" Extension="mp4"/>
  <Default ContentType="image/vnd.ms-photo" Extension="wdp"/>
  <Default ContentType="application/xml" Extension="xml"/>
  <Default ContentType="image/png" Extension="png"/>
  <Default ContentType="image/jpeg" Extension="jpe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Master+xml" PartName="/ppt/slideMasters/slideMaster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1.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a:defRPr lang="he-IL"/>
    </a:defPPr>
    <a:lvl1pPr defTabSz="914400" eaLnBrk="1" hangingPunct="1" latinLnBrk="0" lvl="0" marL="0" rtl="0" algn="l">
      <a:defRPr kern="1200" sz="1800">
        <a:solidFill>
          <a:schemeClr val="tx1"/>
        </a:solidFill>
        <a:latin typeface="+mn-lt"/>
        <a:ea typeface="+mn-ea"/>
        <a:cs typeface="+mn-cs"/>
      </a:defRPr>
    </a:lvl1pPr>
    <a:lvl2pPr defTabSz="914400" eaLnBrk="1" hangingPunct="1" latinLnBrk="0" lvl="1" marL="457200" rtl="0" algn="l">
      <a:defRPr kern="1200" sz="1800">
        <a:solidFill>
          <a:schemeClr val="tx1"/>
        </a:solidFill>
        <a:latin typeface="+mn-lt"/>
        <a:ea typeface="+mn-ea"/>
        <a:cs typeface="+mn-cs"/>
      </a:defRPr>
    </a:lvl2pPr>
    <a:lvl3pPr defTabSz="914400" eaLnBrk="1" hangingPunct="1" latinLnBrk="0" lvl="2" marL="914400" rtl="0" algn="l">
      <a:defRPr kern="1200" sz="1800">
        <a:solidFill>
          <a:schemeClr val="tx1"/>
        </a:solidFill>
        <a:latin typeface="+mn-lt"/>
        <a:ea typeface="+mn-ea"/>
        <a:cs typeface="+mn-cs"/>
      </a:defRPr>
    </a:lvl3pPr>
    <a:lvl4pPr defTabSz="914400" eaLnBrk="1" hangingPunct="1" latinLnBrk="0" lvl="3" marL="1371600" rtl="0" algn="l">
      <a:defRPr kern="1200" sz="1800">
        <a:solidFill>
          <a:schemeClr val="tx1"/>
        </a:solidFill>
        <a:latin typeface="+mn-lt"/>
        <a:ea typeface="+mn-ea"/>
        <a:cs typeface="+mn-cs"/>
      </a:defRPr>
    </a:lvl4pPr>
    <a:lvl5pPr defTabSz="914400" eaLnBrk="1" hangingPunct="1" latinLnBrk="0" lvl="4" marL="1828800" rtl="0" algn="l">
      <a:defRPr kern="1200" sz="1800">
        <a:solidFill>
          <a:schemeClr val="tx1"/>
        </a:solidFill>
        <a:latin typeface="+mn-lt"/>
        <a:ea typeface="+mn-ea"/>
        <a:cs typeface="+mn-cs"/>
      </a:defRPr>
    </a:lvl5pPr>
    <a:lvl6pPr defTabSz="914400" eaLnBrk="1" hangingPunct="1" latinLnBrk="0" lvl="5" marL="2286000" rtl="0" algn="l">
      <a:defRPr kern="1200" sz="1800">
        <a:solidFill>
          <a:schemeClr val="tx1"/>
        </a:solidFill>
        <a:latin typeface="+mn-lt"/>
        <a:ea typeface="+mn-ea"/>
        <a:cs typeface="+mn-cs"/>
      </a:defRPr>
    </a:lvl6pPr>
    <a:lvl7pPr defTabSz="914400" eaLnBrk="1" hangingPunct="1" latinLnBrk="0" lvl="6" marL="2743200" rtl="0" algn="l">
      <a:defRPr kern="1200" sz="1800">
        <a:solidFill>
          <a:schemeClr val="tx1"/>
        </a:solidFill>
        <a:latin typeface="+mn-lt"/>
        <a:ea typeface="+mn-ea"/>
        <a:cs typeface="+mn-cs"/>
      </a:defRPr>
    </a:lvl7pPr>
    <a:lvl8pPr defTabSz="914400" eaLnBrk="1" hangingPunct="1" latinLnBrk="0" lvl="7" marL="3200400" rtl="0" algn="l">
      <a:defRPr kern="1200" sz="1800">
        <a:solidFill>
          <a:schemeClr val="tx1"/>
        </a:solidFill>
        <a:latin typeface="+mn-lt"/>
        <a:ea typeface="+mn-ea"/>
        <a:cs typeface="+mn-cs"/>
      </a:defRPr>
    </a:lvl8pPr>
    <a:lvl9pPr defTabSz="914400" eaLnBrk="1" hangingPunct="1" latinLnBrk="0" lvl="8" marL="3657600" rtl="0" algn="l">
      <a:defRPr kern="1200" sz="1800">
        <a:solidFill>
          <a:schemeClr val="tx1"/>
        </a:solidFill>
        <a:latin typeface="+mn-lt"/>
        <a:ea typeface="+mn-ea"/>
        <a:cs typeface="+mn-cs"/>
      </a:defRPr>
    </a:lvl9pPr>
  </p:defaultTextStyle>
</p:presentation>
</file>

<file path=ppt/presProps1.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1.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287020F5-D63D-4068-BAFC-737EA793CA34}" type="datetimeFigureOut">
              <a:rPr lang="he-IL" smtClean="0"/>
              <a:t>כ"ח/כסלו/תשפ"ו</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EAECF45F-934C-4733-AA06-A8618B3144AC}" type="slidenum">
              <a:rPr lang="he-IL" smtClean="0"/>
              <a:t>‹#›</a:t>
            </a:fld>
            <a:endParaRPr lang="he-IL"/>
          </a:p>
        </p:txBody>
      </p:sp>
    </p:spTree>
    <p:extLst>
      <p:ext uri="{BB962C8B-B14F-4D97-AF65-F5344CB8AC3E}">
        <p14:creationId xmlns:p14="http://schemas.microsoft.com/office/powerpoint/2010/main" val="3055650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רקע ומטרות המפגש: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בשנתיים האחרונות אנו עדים למהפכה בכל הקשור לקידום בינה מלאכותית יוצרת, היכולה לדמות יכולות חשיבה אנושיות. קצב הפיתוח והטמעתם של יישומים אלה הינו חסר תקדים והשפעתם העמוקה ניכרת בתחומים כגון כלכלה, תרבות, בריאות, חינוך ועוד.</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למעשה, ילדים ונוער כיום גדלים לתוך מציאות בה </a:t>
            </a:r>
            <a:r>
              <a:rPr kumimoji="0" lang="he-IL"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הדיגיטל</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והבינה המלאכותית הם חלק בלתי נפרד מחייהם. טכנולוגיה מתקדמת זו מזמנת אפשרויות רבות, לצד העלאת מורכבויות ואתגרים. מכאן, שישנה חשיבות גדולה לשמור על חוסן דיגיטלי גם בעידן הבינה המלאכותית.</a:t>
            </a:r>
          </a:p>
          <a:p>
            <a:pPr algn="r" rtl="1"/>
            <a:endParaRPr lang="he-IL" sz="9600" dirty="0"/>
          </a:p>
          <a:p>
            <a:pPr algn="r" rtl="1"/>
            <a:r>
              <a:rPr lang="he-IL" sz="9600" dirty="0"/>
              <a:t>בתחום עריכה ועיצוב תמונות וסרטונים, הבינה המלאכותית מאפשרת יצירת תוכן בצורה מהירה ומרשימה, תוך שיפור איכות הדימויים והיכולת לשנות ולהתאים אותם לפי הצורך. עם זאת, עלינו להיות מודעים לסיכונים הכרוכים בשימוש בה, כמו יצירת דימויים מעוותים או פוגעניים, העלולים להטעות וליצור נזקים. </a:t>
            </a:r>
          </a:p>
          <a:p>
            <a:pPr algn="r" rtl="1"/>
            <a:endParaRPr lang="he-IL" sz="9600" dirty="0"/>
          </a:p>
          <a:p>
            <a:pPr algn="r" rtl="1"/>
            <a:r>
              <a:rPr lang="he-IL" sz="9600" dirty="0"/>
              <a:t>במהלך השיעור נדון במקרים של פגיעה חברתית </a:t>
            </a:r>
            <a:r>
              <a:rPr lang="he-IL" sz="9600" b="0" dirty="0"/>
              <a:t>דרך </a:t>
            </a:r>
            <a:r>
              <a:rPr lang="he-IL" sz="9600" dirty="0"/>
              <a:t>יצירה או עריכה של תמונות בעזרת בינה מלאכותית. </a:t>
            </a:r>
          </a:p>
          <a:p>
            <a:pPr algn="r" rtl="1"/>
            <a:r>
              <a:rPr lang="he-IL" sz="9600" dirty="0"/>
              <a:t>נבחן כיצד ניתן להשתמש בכלים אלו, מתוך הכרה בכוחם ובאחריות שכרוכה בשימוש בהם. </a:t>
            </a:r>
            <a:endParaRPr lang="he-IL" sz="5400" dirty="0"/>
          </a:p>
        </p:txBody>
      </p:sp>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הנחיות למורה: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בהמשך לשאלות, חשוב לייצר שיח על אפשרויות התגובה שעומדות בפני התלמידים, לא רק כשמזדמן להם לערוך תוכן  בעצמם, אלא גם כשהם נחשפים לתוכן שאחרים יצרו, לדוגמה: "חבר סיפר לך שהיה שותף בעריכת תמונה של תלמיד מהשכבה, וזה היה ממש מצחיק... מה תאמר לו?"</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חשוב להעביר מסר שגם אם לא הייתה כוונה לפגוע (לעיתים הפעולה נעשית מתוך הומור ורצון להצחיק), התוצאה עלולה להביא לפגיעה. על כן, יש לשקול כל פעולה/ תגובה/פידבק בהתאם לאופן בו התלמידים היו רוצים שיתייחסו אליהם עצמם. </a:t>
            </a:r>
            <a:endParaRPr dirty="0"/>
          </a:p>
        </p:txBody>
      </p:sp>
      <p:sp>
        <p:nvSpPr>
          <p:cNvPr id="268" name="Google Shape;2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מתוך: אתר 105 המטה הלאומי להגנת ילדים ברשת </a:t>
            </a:r>
            <a:r>
              <a:rPr lang="en-US" dirty="0"/>
              <a:t>https://www.gov.il/he/pages/deepfake</a:t>
            </a:r>
            <a:endParaRPr lang="he-IL" dirty="0"/>
          </a:p>
          <a:p>
            <a:pPr algn="r" rtl="1"/>
            <a:endParaRPr lang="he-IL" dirty="0"/>
          </a:p>
          <a:p>
            <a:pPr algn="r" rtl="1"/>
            <a:r>
              <a:rPr lang="he-IL" dirty="0"/>
              <a:t>להרחבה ניתן לקרא גם באתר של איגוד האינטרנט הישראלי: </a:t>
            </a:r>
            <a:r>
              <a:rPr lang="en-US" dirty="0"/>
              <a:t>https://www.isoc.org.il/sts-data/ofcom_deepfake-report</a:t>
            </a:r>
            <a:endParaRPr lang="he-IL" dirty="0"/>
          </a:p>
          <a:p>
            <a:pPr algn="r" rtl="1"/>
            <a:endParaRPr lang="he-IL" dirty="0"/>
          </a:p>
          <a:p>
            <a:pPr algn="r" rtl="1"/>
            <a:r>
              <a:rPr lang="en-US" dirty="0"/>
              <a:t>https://www.thenewdaily.com.au/life/2023/08/16/ai-school-bullies-children</a:t>
            </a:r>
            <a:r>
              <a:rPr lang="he-IL" dirty="0"/>
              <a:t> </a:t>
            </a:r>
          </a:p>
        </p:txBody>
      </p:sp>
      <p:sp>
        <p:nvSpPr>
          <p:cNvPr id="4" name="Slide Number Placeholder 3"/>
          <p:cNvSpPr>
            <a:spLocks noGrp="1"/>
          </p:cNvSpPr>
          <p:nvPr>
            <p:ph type="sldNum" sz="quarter" idx="5"/>
          </p:nvPr>
        </p:nvSpPr>
        <p:spPr/>
        <p:txBody>
          <a:bodyPr/>
          <a:lstStyle/>
          <a:p>
            <a:fld id="{EAECF45F-934C-4733-AA06-A8618B3144AC}" type="slidenum">
              <a:rPr lang="he-IL" smtClean="0"/>
              <a:t>11</a:t>
            </a:fld>
            <a:endParaRPr lang="he-IL"/>
          </a:p>
        </p:txBody>
      </p:sp>
    </p:spTree>
    <p:extLst>
      <p:ext uri="{BB962C8B-B14F-4D97-AF65-F5344CB8AC3E}">
        <p14:creationId xmlns:p14="http://schemas.microsoft.com/office/powerpoint/2010/main" val="1542590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פעילות בקבוצות</a:t>
            </a:r>
          </a:p>
          <a:p>
            <a:pPr algn="r" rtl="1"/>
            <a:r>
              <a:rPr lang="he-IL" b="1" dirty="0"/>
              <a:t>מטרת הפעילות: </a:t>
            </a:r>
          </a:p>
          <a:p>
            <a:pPr algn="r" rtl="1"/>
            <a:r>
              <a:rPr lang="he-IL" b="0" dirty="0"/>
              <a:t>להעלות מודעות לדיפפייק ולסכנותיו, לעודד חשיבה יצירתית ופתרונות למניעת פגיעות שונות, כולל פגיעות חברתיות כגון דחייה, חרם ובריונות, ולהגביר את הרגישות הדיגיטלית על ידי יצירת כללים ודרכי התמודדות בכיתה.</a:t>
            </a:r>
          </a:p>
          <a:p>
            <a:pPr algn="r"/>
            <a:endParaRPr lang="he-IL" dirty="0"/>
          </a:p>
          <a:p>
            <a:pPr algn="r" rtl="1"/>
            <a:r>
              <a:rPr lang="he-IL" b="1" dirty="0"/>
              <a:t>הנחיות לפעילות: </a:t>
            </a:r>
          </a:p>
          <a:p>
            <a:pPr algn="r" rtl="1"/>
            <a:r>
              <a:rPr lang="he-IL" dirty="0"/>
              <a:t>כל קבוצה תקבל סיטואציה אשר בה מתוארת דוגמה לשימוש פוגעני באמצעות בינה מלאכותית.</a:t>
            </a:r>
          </a:p>
          <a:p>
            <a:pPr algn="r" rtl="1"/>
            <a:endParaRPr lang="he-IL" dirty="0"/>
          </a:p>
          <a:p>
            <a:pPr algn="r" rtl="1"/>
            <a:r>
              <a:rPr lang="he-IL" b="1" dirty="0"/>
              <a:t>דיון בקבוצה:</a:t>
            </a:r>
          </a:p>
          <a:p>
            <a:pPr algn="r" rtl="1">
              <a:buFont typeface="Arial" panose="020B0604020202020204" pitchFamily="34" charset="0"/>
              <a:buChar char="•"/>
            </a:pPr>
            <a:r>
              <a:rPr lang="he-IL" dirty="0"/>
              <a:t>התלמידים יחשבו כיצד הסיטואציה הזו יכולה להשפיע על האנשים המעורבים בה.</a:t>
            </a:r>
          </a:p>
          <a:p>
            <a:pPr algn="r" rtl="1">
              <a:buFont typeface="Arial" panose="020B0604020202020204" pitchFamily="34" charset="0"/>
              <a:buChar char="•"/>
            </a:pPr>
            <a:r>
              <a:rPr lang="he-IL" dirty="0"/>
              <a:t>התלמידים יציעו פתרונות או דרכי התמודדות שיכולות לעזור במקרה כזה.</a:t>
            </a:r>
          </a:p>
          <a:p>
            <a:pPr algn="r" rtl="1">
              <a:buFont typeface="Arial" panose="020B0604020202020204" pitchFamily="34" charset="0"/>
              <a:buChar char="•"/>
            </a:pPr>
            <a:r>
              <a:rPr lang="he-IL" dirty="0"/>
              <a:t>התלמידים יזהו כיצד אפשר למנוע מצב כזה מראש, ואילו כללים ניתן להטמיע מבעוד מועד.</a:t>
            </a:r>
          </a:p>
          <a:p>
            <a:pPr algn="r" rtl="1"/>
            <a:endParaRPr lang="he-IL" b="1" dirty="0"/>
          </a:p>
          <a:p>
            <a:pPr algn="r" rtl="1"/>
            <a:r>
              <a:rPr lang="he-IL" b="1" dirty="0"/>
              <a:t>הכנת סרטון לסיום: </a:t>
            </a:r>
          </a:p>
          <a:p>
            <a:pPr algn="r" rtl="1"/>
            <a:r>
              <a:rPr lang="he-IL" dirty="0"/>
              <a:t>כל קבוצה תתבקש ליצור סרטון קצר שמתאר איך ניתן לשמור על רגישות דיגיטלית ולקחת אחריות חברתית ברשת. </a:t>
            </a:r>
          </a:p>
          <a:p>
            <a:pPr algn="r" rtl="1"/>
            <a:endParaRPr lang="he-IL" b="1" dirty="0"/>
          </a:p>
          <a:p>
            <a:pPr algn="r" rtl="1"/>
            <a:r>
              <a:rPr lang="he-IL" b="1" dirty="0"/>
              <a:t>במליאה: </a:t>
            </a:r>
            <a:r>
              <a:rPr lang="he-IL" dirty="0"/>
              <a:t>בסיום הפעילות, כל קבוצה תציג את הסרטון שיצרה.</a:t>
            </a:r>
          </a:p>
        </p:txBody>
      </p:sp>
      <p:sp>
        <p:nvSpPr>
          <p:cNvPr id="4" name="Slide Number Placeholder 3"/>
          <p:cNvSpPr>
            <a:spLocks noGrp="1"/>
          </p:cNvSpPr>
          <p:nvPr>
            <p:ph type="sldNum" sz="quarter" idx="5"/>
          </p:nvPr>
        </p:nvSpPr>
        <p:spPr/>
        <p:txBody>
          <a:bodyPr/>
          <a:lstStyle/>
          <a:p>
            <a:fld id="{EAECF45F-934C-4733-AA06-A8618B3144AC}" type="slidenum">
              <a:rPr lang="he-IL" smtClean="0"/>
              <a:t>12</a:t>
            </a:fld>
            <a:endParaRPr lang="he-IL"/>
          </a:p>
        </p:txBody>
      </p:sp>
    </p:spTree>
    <p:extLst>
      <p:ext uri="{BB962C8B-B14F-4D97-AF65-F5344CB8AC3E}">
        <p14:creationId xmlns:p14="http://schemas.microsoft.com/office/powerpoint/2010/main" val="790429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להקרין את השקף על הלוח בזמן הפעילות</a:t>
            </a:r>
          </a:p>
        </p:txBody>
      </p:sp>
      <p:sp>
        <p:nvSpPr>
          <p:cNvPr id="4" name="Slide Number Placeholder 3"/>
          <p:cNvSpPr>
            <a:spLocks noGrp="1"/>
          </p:cNvSpPr>
          <p:nvPr>
            <p:ph type="sldNum" sz="quarter" idx="5"/>
          </p:nvPr>
        </p:nvSpPr>
        <p:spPr/>
        <p:txBody>
          <a:bodyPr/>
          <a:lstStyle/>
          <a:p>
            <a:fld id="{EAECF45F-934C-4733-AA06-A8618B3144AC}" type="slidenum">
              <a:rPr lang="he-IL" smtClean="0"/>
              <a:t>13</a:t>
            </a:fld>
            <a:endParaRPr lang="he-IL"/>
          </a:p>
        </p:txBody>
      </p:sp>
    </p:spTree>
    <p:extLst>
      <p:ext uri="{BB962C8B-B14F-4D97-AF65-F5344CB8AC3E}">
        <p14:creationId xmlns:p14="http://schemas.microsoft.com/office/powerpoint/2010/main" val="2800849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1">
              <a:spcBef>
                <a:spcPts val="0"/>
              </a:spcBef>
              <a:spcAft>
                <a:spcPts val="0"/>
              </a:spcAft>
              <a:buNone/>
            </a:pPr>
            <a:r>
              <a:rPr lang="he-IL" dirty="0"/>
              <a:t>הערות למורה: חשוב לציין שמעבר לפגיעה האתית, יש מצבי פגיעה שעלולים להוות עבירה פלילית כדוגמת "חוק הסרטונים"</a:t>
            </a:r>
            <a:r>
              <a:rPr lang="en-US" dirty="0"/>
              <a:t> </a:t>
            </a:r>
            <a:r>
              <a:rPr lang="he-IL" dirty="0"/>
              <a:t>אשר מדבר על היבטים של הפצה/ פרסום של תמונות בעלות אופי מיני.</a:t>
            </a:r>
          </a:p>
        </p:txBody>
      </p:sp>
      <p:sp>
        <p:nvSpPr>
          <p:cNvPr id="273" name="Google Shape;27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מסכמים שיעור</a:t>
            </a:r>
            <a:r>
              <a:rPr lang="he-IL" dirty="0"/>
              <a:t>:</a:t>
            </a:r>
          </a:p>
          <a:p>
            <a:pPr marL="0" lvl="0" indent="0" algn="r" rtl="1">
              <a:spcBef>
                <a:spcPts val="0"/>
              </a:spcBef>
              <a:spcAft>
                <a:spcPts val="0"/>
              </a:spcAft>
              <a:buNone/>
            </a:pPr>
            <a:r>
              <a:rPr lang="iw-IL" dirty="0"/>
              <a:t>המורה תבחר ענן אחד להתייחסות,</a:t>
            </a:r>
            <a:r>
              <a:rPr lang="he-IL" dirty="0"/>
              <a:t> </a:t>
            </a:r>
            <a:r>
              <a:rPr lang="iw-IL" dirty="0"/>
              <a:t>אח"כ ניתן לאפשר לכל תלמיד/ה </a:t>
            </a:r>
            <a:r>
              <a:rPr lang="he-IL" dirty="0"/>
              <a:t>לבחור</a:t>
            </a:r>
            <a:r>
              <a:rPr lang="iw-IL" dirty="0"/>
              <a:t> משפט ש</a:t>
            </a:r>
            <a:r>
              <a:rPr lang="he-IL" dirty="0"/>
              <a:t>אליו ירצה</a:t>
            </a:r>
            <a:r>
              <a:rPr lang="iw-IL" dirty="0"/>
              <a:t> להתייחס בנוסף.</a:t>
            </a:r>
            <a:endParaRPr dirty="0"/>
          </a:p>
          <a:p>
            <a:pPr marL="0" lvl="0" indent="0" algn="r" rtl="1">
              <a:spcBef>
                <a:spcPts val="0"/>
              </a:spcBef>
              <a:spcAft>
                <a:spcPts val="0"/>
              </a:spcAft>
              <a:buNone/>
            </a:pPr>
            <a:endParaRPr dirty="0"/>
          </a:p>
        </p:txBody>
      </p:sp>
      <p:sp>
        <p:nvSpPr>
          <p:cNvPr id="295" name="Google Shape;295;p1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EAECF45F-934C-4733-AA06-A8618B3144AC}" type="slidenum">
              <a:rPr lang="he-IL" smtClean="0"/>
              <a:t>16</a:t>
            </a:fld>
            <a:endParaRPr lang="he-IL"/>
          </a:p>
        </p:txBody>
      </p:sp>
    </p:spTree>
    <p:extLst>
      <p:ext uri="{BB962C8B-B14F-4D97-AF65-F5344CB8AC3E}">
        <p14:creationId xmlns:p14="http://schemas.microsoft.com/office/powerpoint/2010/main" val="1295445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CF45F-934C-4733-AA06-A8618B3144A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9128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CF45F-934C-4733-AA06-A8618B3144A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653237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CF45F-934C-4733-AA06-A8618B3144A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7833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06" name="Google Shape;206;p7: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 </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CF45F-934C-4733-AA06-A8618B3144A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803429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כרטיסיות לפעילות "רגישות דיגיטלית- בכל מקום ובכל זמן"</a:t>
            </a:r>
          </a:p>
        </p:txBody>
      </p:sp>
      <p:sp>
        <p:nvSpPr>
          <p:cNvPr id="4" name="Slide Number Placeholder 3"/>
          <p:cNvSpPr>
            <a:spLocks noGrp="1"/>
          </p:cNvSpPr>
          <p:nvPr>
            <p:ph type="sldNum" sz="quarter" idx="5"/>
          </p:nvPr>
        </p:nvSpPr>
        <p:spPr/>
        <p:txBody>
          <a:bodyPr/>
          <a:lstStyle/>
          <a:p>
            <a:fld id="{EAECF45F-934C-4733-AA06-A8618B3144AC}" type="slidenum">
              <a:rPr lang="he-IL" smtClean="0"/>
              <a:t>21</a:t>
            </a:fld>
            <a:endParaRPr lang="he-IL"/>
          </a:p>
        </p:txBody>
      </p:sp>
    </p:spTree>
    <p:extLst>
      <p:ext uri="{BB962C8B-B14F-4D97-AF65-F5344CB8AC3E}">
        <p14:creationId xmlns:p14="http://schemas.microsoft.com/office/powerpoint/2010/main" val="4094151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7A9B4-868E-CA6E-77BC-0A756F10B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3AC2AF-8520-D8F9-158B-D95D3742D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962D6-F677-4105-FC44-634BA3ABD608}"/>
              </a:ext>
            </a:extLst>
          </p:cNvPr>
          <p:cNvSpPr>
            <a:spLocks noGrp="1"/>
          </p:cNvSpPr>
          <p:nvPr>
            <p:ph type="body" idx="1"/>
          </p:nvPr>
        </p:nvSpPr>
        <p:spPr/>
        <p:txBody>
          <a:bodyPr/>
          <a:lstStyle/>
          <a:p>
            <a:endParaRPr lang="he-IL" dirty="0"/>
          </a:p>
        </p:txBody>
      </p:sp>
      <p:sp>
        <p:nvSpPr>
          <p:cNvPr id="4" name="Slide Number Placeholder 3">
            <a:extLst>
              <a:ext uri="{FF2B5EF4-FFF2-40B4-BE49-F238E27FC236}">
                <a16:creationId xmlns:a16="http://schemas.microsoft.com/office/drawing/2014/main" id="{3B671CF1-430C-E50D-D7D1-E562BF2E4BFD}"/>
              </a:ext>
            </a:extLst>
          </p:cNvPr>
          <p:cNvSpPr>
            <a:spLocks noGrp="1"/>
          </p:cNvSpPr>
          <p:nvPr>
            <p:ph type="sldNum" sz="quarter" idx="5"/>
          </p:nvPr>
        </p:nvSpPr>
        <p:spPr/>
        <p:txBody>
          <a:bodyPr/>
          <a:lstStyle/>
          <a:p>
            <a:fld id="{EAECF45F-934C-4733-AA06-A8618B3144AC}" type="slidenum">
              <a:rPr lang="he-IL" smtClean="0"/>
              <a:t>22</a:t>
            </a:fld>
            <a:endParaRPr lang="he-IL"/>
          </a:p>
        </p:txBody>
      </p:sp>
    </p:spTree>
    <p:extLst>
      <p:ext uri="{BB962C8B-B14F-4D97-AF65-F5344CB8AC3E}">
        <p14:creationId xmlns:p14="http://schemas.microsoft.com/office/powerpoint/2010/main" val="352033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28" name="Google Shape;228;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dirty="0"/>
              <a:t>חשוב לחזור על הכללים המרכזיים בכל שיעור</a:t>
            </a:r>
            <a:r>
              <a:rPr lang="he-IL" baseline="0" dirty="0"/>
              <a:t> </a:t>
            </a:r>
            <a:r>
              <a:rPr lang="iw-IL" dirty="0"/>
              <a:t>על מנת לבסס מרחב בטוח המאפשר שיח רגשי בין התלמידים</a:t>
            </a:r>
            <a:r>
              <a:rPr lang="he-IL" dirty="0"/>
              <a:t>.</a:t>
            </a:r>
            <a:endParaRPr dirty="0"/>
          </a:p>
        </p:txBody>
      </p:sp>
      <p:sp>
        <p:nvSpPr>
          <p:cNvPr id="236" name="Google Shape;2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b="1" dirty="0"/>
              <a:t>הנחיות למורה: </a:t>
            </a:r>
          </a:p>
          <a:p>
            <a:pPr algn="r" rtl="1"/>
            <a:r>
              <a:rPr lang="he-IL" dirty="0"/>
              <a:t>המטרה של הפעילות הינה לפתח מודעות בקרב התלמידים באשר לכוח שיש בידיהם בשימוש בטכנולוגיה של בינה מלאכותית יוצרת, ולהדגיש את האחריות האישית והחברתית הנדרשת מהם בעת הכנה והפצת תכנים. זאת, תוך הבנה ומודעות להשלכות הרגשיות והחברתיות האפשריות </a:t>
            </a:r>
            <a:r>
              <a:rPr lang="he-IL" b="0" dirty="0"/>
              <a:t>ולפוטנציאל הפגיעה במידה ועושים שימוש שאינו מושכל בטכנולוגיה ויוצרים תוכן פוגעני או לא אמיתי. </a:t>
            </a:r>
          </a:p>
          <a:p>
            <a:pPr algn="r" rtl="1"/>
            <a:endParaRPr lang="he-IL" dirty="0"/>
          </a:p>
          <a:p>
            <a:pPr algn="r" rtl="1"/>
            <a:r>
              <a:rPr lang="he-IL" b="1" dirty="0"/>
              <a:t>מהלך הפעילות: </a:t>
            </a:r>
          </a:p>
          <a:p>
            <a:pPr algn="r" rtl="1"/>
            <a:r>
              <a:rPr lang="he-IL" dirty="0"/>
              <a:t>באמצעות חשבון אישי (ניתן להכנס כניסה אוטומטית דרך חשבון גוגל), המורה תיכנס לאתר: </a:t>
            </a:r>
          </a:p>
          <a:p>
            <a:pPr algn="r" rtl="1"/>
            <a:endParaRPr lang="he-IL" dirty="0"/>
          </a:p>
          <a:p>
            <a:pPr algn="r" rtl="1"/>
            <a:r>
              <a:rPr lang="en-US" dirty="0"/>
              <a:t>https://app.leonardo.ai/</a:t>
            </a:r>
            <a:endParaRPr lang="he-IL" dirty="0"/>
          </a:p>
          <a:p>
            <a:pPr algn="r" rtl="1"/>
            <a:endParaRPr lang="he-IL" dirty="0"/>
          </a:p>
          <a:p>
            <a:pPr algn="r" rtl="1"/>
            <a:r>
              <a:rPr lang="he-IL" dirty="0"/>
              <a:t>(ניתן להיכנס גם לכלי בינה מלאכותית אחרים המציירים תמונות כצ'אט ג'יפיטי).</a:t>
            </a:r>
          </a:p>
          <a:p>
            <a:pPr algn="r" rtl="1"/>
            <a:r>
              <a:rPr lang="he-IL" dirty="0"/>
              <a:t>נחלק לכל תלמיד נספח של כרטיסיות לפי 4 קטגוריות אשר מחולקות לפי ארבעה צבעים שונים:</a:t>
            </a:r>
          </a:p>
          <a:p>
            <a:pPr algn="r" rtl="1"/>
            <a:r>
              <a:rPr lang="he-IL" dirty="0"/>
              <a:t>צבע כחול: דמות</a:t>
            </a:r>
          </a:p>
          <a:p>
            <a:pPr algn="r" rtl="1"/>
            <a:r>
              <a:rPr lang="he-IL" dirty="0"/>
              <a:t>צבע ירוק: פריט משלים</a:t>
            </a:r>
          </a:p>
          <a:p>
            <a:pPr algn="r" rtl="1"/>
            <a:r>
              <a:rPr lang="he-IL" dirty="0"/>
              <a:t>צבע צהוב: תסרוקת</a:t>
            </a:r>
          </a:p>
          <a:p>
            <a:pPr algn="r" rtl="1"/>
            <a:r>
              <a:rPr lang="he-IL" dirty="0"/>
              <a:t>צבע ורוד: פעולה</a:t>
            </a:r>
          </a:p>
          <a:p>
            <a:pPr algn="r" rtl="1"/>
            <a:endParaRPr lang="en-US" dirty="0"/>
          </a:p>
          <a:p>
            <a:pPr algn="r" rtl="1"/>
            <a:r>
              <a:rPr lang="he-IL" dirty="0"/>
              <a:t>כל תלמיד יקבל כרטיסיה אחת מבין הארבע בחלוקה רנדומלית</a:t>
            </a:r>
          </a:p>
          <a:p>
            <a:pPr algn="r" rtl="1"/>
            <a:r>
              <a:rPr lang="he-IL" dirty="0"/>
              <a:t>נבחר 4 מתנדבים, אשר כל אחד מהן קיבל קטגוריה אחרת.  כל תלמיד יאמר לכיתה מה קיבל  בכרטיסיה (כל תלמיד מציג כרטיסייה אחת ככה שיוצגו לתלמידים  סהכ ארבעה כרטיסים עם ארבעת הקטגוריות) ולאחר מכן "נרכיב" וריאציה מארבעת הקלפים. כך, לדוגמה, ייווצר "לוחם סמוראי עם טול וקוקיות עושה כביסה". </a:t>
            </a:r>
          </a:p>
          <a:p>
            <a:pPr algn="r" rtl="1"/>
            <a:r>
              <a:rPr lang="he-IL" dirty="0"/>
              <a:t>נייצר בכיתה תמונה באמצעות כלי של בינה מלאכותית ונקרין את התוצאה על הלוח.</a:t>
            </a:r>
          </a:p>
          <a:p>
            <a:pPr algn="r" rtl="1"/>
            <a:endParaRPr lang="he-IL" dirty="0"/>
          </a:p>
          <a:p>
            <a:pPr algn="r" rtl="1"/>
            <a:r>
              <a:rPr lang="he-IL" b="1" dirty="0"/>
              <a:t>הוראות לשימוש באתר לאונרדו:</a:t>
            </a:r>
          </a:p>
          <a:p>
            <a:pPr algn="r" rtl="1"/>
            <a:r>
              <a:rPr lang="he-IL" b="1" dirty="0"/>
              <a:t>יש ליצור חשבון ( ניתן להכנס אוטומטית דרך חשבון גוגל או מיקרוסופט)</a:t>
            </a:r>
            <a:endParaRPr lang="he-IL" dirty="0"/>
          </a:p>
          <a:p>
            <a:pPr algn="r" rtl="1"/>
            <a:r>
              <a:rPr lang="he-IL" dirty="0"/>
              <a:t>במילת החיפוש  המורה תכניס  פרומט (משפט מנחה):</a:t>
            </a:r>
            <a:r>
              <a:rPr lang="en-US" dirty="0"/>
              <a:t> </a:t>
            </a:r>
            <a:r>
              <a:rPr lang="he-IL" dirty="0"/>
              <a:t>"צור ציור/ תמונה אשר...."  ותפרט במשפט המנוסח את ארבעת המרכיבים השונים. לאחר מכן, יש ללחוץ על "צור". המערכת </a:t>
            </a:r>
            <a:r>
              <a:rPr lang="he-IL" dirty="0" err="1"/>
              <a:t>תג'נרט</a:t>
            </a:r>
            <a:r>
              <a:rPr lang="he-IL" dirty="0"/>
              <a:t> (תיצור תמונה) את הבקשה. </a:t>
            </a:r>
          </a:p>
          <a:p>
            <a:pPr algn="r" rtl="1"/>
            <a:endParaRPr lang="he-IL" dirty="0"/>
          </a:p>
          <a:p>
            <a:pPr algn="r" rtl="1"/>
            <a:r>
              <a:rPr lang="he-IL" dirty="0"/>
              <a:t>מושגים להרחבה:</a:t>
            </a:r>
          </a:p>
          <a:p>
            <a:pPr algn="r" rtl="1"/>
            <a:r>
              <a:rPr lang="he-IL" b="1" dirty="0"/>
              <a:t>לג'נרט: </a:t>
            </a:r>
            <a:r>
              <a:rPr lang="he-IL" dirty="0"/>
              <a:t>(</a:t>
            </a:r>
            <a:r>
              <a:rPr lang="en-US" dirty="0"/>
              <a:t>Generate</a:t>
            </a:r>
            <a:r>
              <a:rPr lang="he-IL" dirty="0"/>
              <a:t> באנגלית) מתייחס לפעולה של יצירת משהו, במיוחד רעיון, תוכן או תוצאה, על פי קלט מסוים. בהקשר של טכנולוגיה או מערכות מחשוב, "לג'נרט" אומר ליצור או להפיק תוצאה מתוך נתונים או פרומט נתון. לדוגמה, במערכות כמו שלי, כשאתה נותן פרומט, אני "לג'נרט" תשובה או תוכן על פי ההוראה שלך.</a:t>
            </a:r>
          </a:p>
          <a:p>
            <a:pPr algn="r" rtl="1"/>
            <a:r>
              <a:rPr lang="he-IL" b="1" dirty="0" err="1"/>
              <a:t>פרומט</a:t>
            </a:r>
            <a:r>
              <a:rPr lang="he-IL" b="1" dirty="0">
                <a:sym typeface="Wingdings" panose="05000000000000000000" pitchFamily="2" charset="2"/>
              </a:rPr>
              <a:t>:</a:t>
            </a:r>
            <a:r>
              <a:rPr lang="en-US" dirty="0"/>
              <a:t>prompt) </a:t>
            </a:r>
            <a:r>
              <a:rPr lang="he-IL" dirty="0"/>
              <a:t>) הוא בקשה או הוראה שניתנת למערכת או לתוכנה, בדרך כלל לצורך יצירת תוכן או פעולה מסוימת. במערכת כמו שלי, פרומט הוא ההנחיה או השאלה שאתה שולח כדי לקבל תשובה או עזרה.</a:t>
            </a:r>
          </a:p>
          <a:p>
            <a:pPr algn="r" rtl="1"/>
            <a:endParaRPr lang="he-IL" dirty="0"/>
          </a:p>
          <a:p>
            <a:pPr algn="r" rtl="1"/>
            <a:r>
              <a:rPr lang="he-IL" dirty="0"/>
              <a:t>שימו לב - ישנם אתרים שונים אשר מאפשרים לייצר תמונות או ציורים, כאשר לאונרדו היא רק אחת מהן. ניתן לעשות שימוש לצורך זה גם באתר </a:t>
            </a:r>
            <a:r>
              <a:rPr lang="en-US" dirty="0"/>
              <a:t>chat </a:t>
            </a:r>
            <a:r>
              <a:rPr lang="en-US" dirty="0" err="1"/>
              <a:t>gpt</a:t>
            </a:r>
            <a:r>
              <a:rPr lang="he-IL" dirty="0"/>
              <a:t> לדוגמה.</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ECF45F-934C-4733-AA06-A8618B3144A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94408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 </a:t>
            </a:r>
          </a:p>
        </p:txBody>
      </p:sp>
      <p:sp>
        <p:nvSpPr>
          <p:cNvPr id="4" name="Slide Number Placeholder 3"/>
          <p:cNvSpPr>
            <a:spLocks noGrp="1"/>
          </p:cNvSpPr>
          <p:nvPr>
            <p:ph type="sldNum" sz="quarter" idx="5"/>
          </p:nvPr>
        </p:nvSpPr>
        <p:spPr/>
        <p:txBody>
          <a:bodyPr/>
          <a:lstStyle/>
          <a:p>
            <a:fld id="{EAECF45F-934C-4733-AA06-A8618B3144AC}" type="slidenum">
              <a:rPr lang="he-IL" smtClean="0"/>
              <a:t>6</a:t>
            </a:fld>
            <a:endParaRPr lang="he-IL"/>
          </a:p>
        </p:txBody>
      </p:sp>
    </p:spTree>
    <p:extLst>
      <p:ext uri="{BB962C8B-B14F-4D97-AF65-F5344CB8AC3E}">
        <p14:creationId xmlns:p14="http://schemas.microsoft.com/office/powerpoint/2010/main" val="573838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a:t>
            </a:r>
          </a:p>
          <a:p>
            <a:pPr algn="r" rtl="1"/>
            <a:r>
              <a:rPr lang="he-IL" dirty="0"/>
              <a:t>יש להעביר מסר לתלמידים כי שימוש בבינה מלאכותית ליצירת תמונות יכול להיות כלי יצירתי ומהנה. </a:t>
            </a:r>
          </a:p>
          <a:p>
            <a:pPr algn="r" rtl="1"/>
            <a:r>
              <a:rPr lang="he-IL" dirty="0"/>
              <a:t>השימוש לצורך זה נעשה פעמים רבות מתוך סקרנות, התנסות, ביטוי למחשבות/דמיון וגם מתוך הרצון להצחיק. </a:t>
            </a:r>
          </a:p>
          <a:p>
            <a:pPr algn="r" rtl="1"/>
            <a:r>
              <a:rPr lang="he-IL" dirty="0"/>
              <a:t>יחד עם זאת, חשוב לשים לב לקו הדק שבין הומור לפגיעה. הקלות שבה ניתן ליצור תמונות, יכולה להוביל למצבים שבהם מתוך רצון להצחיק נוצרות תמונות שעלולות להביך או לפגוע באדם אחר, אפילו ללא כוונה.</a:t>
            </a:r>
          </a:p>
        </p:txBody>
      </p:sp>
      <p:sp>
        <p:nvSpPr>
          <p:cNvPr id="4" name="Slide Number Placeholder 3"/>
          <p:cNvSpPr>
            <a:spLocks noGrp="1"/>
          </p:cNvSpPr>
          <p:nvPr>
            <p:ph type="sldNum" sz="quarter" idx="5"/>
          </p:nvPr>
        </p:nvSpPr>
        <p:spPr/>
        <p:txBody>
          <a:bodyPr/>
          <a:lstStyle/>
          <a:p>
            <a:fld id="{EAECF45F-934C-4733-AA06-A8618B3144AC}" type="slidenum">
              <a:rPr lang="he-IL" smtClean="0"/>
              <a:t>7</a:t>
            </a:fld>
            <a:endParaRPr lang="he-IL"/>
          </a:p>
        </p:txBody>
      </p:sp>
    </p:spTree>
    <p:extLst>
      <p:ext uri="{BB962C8B-B14F-4D97-AF65-F5344CB8AC3E}">
        <p14:creationId xmlns:p14="http://schemas.microsoft.com/office/powerpoint/2010/main" val="307946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הנחיות למורה: יש ללחוץ על העיגולים הכחולים לצורך מעברים בין הכתוביות</a:t>
            </a:r>
          </a:p>
        </p:txBody>
      </p:sp>
      <p:sp>
        <p:nvSpPr>
          <p:cNvPr id="4" name="Slide Number Placeholder 3"/>
          <p:cNvSpPr>
            <a:spLocks noGrp="1"/>
          </p:cNvSpPr>
          <p:nvPr>
            <p:ph type="sldNum" sz="quarter" idx="5"/>
          </p:nvPr>
        </p:nvSpPr>
        <p:spPr/>
        <p:txBody>
          <a:bodyPr/>
          <a:lstStyle/>
          <a:p>
            <a:fld id="{EAECF45F-934C-4733-AA06-A8618B3144AC}" type="slidenum">
              <a:rPr lang="he-IL" smtClean="0"/>
              <a:t>8</a:t>
            </a:fld>
            <a:endParaRPr lang="he-IL"/>
          </a:p>
        </p:txBody>
      </p:sp>
    </p:spTree>
    <p:extLst>
      <p:ext uri="{BB962C8B-B14F-4D97-AF65-F5344CB8AC3E}">
        <p14:creationId xmlns:p14="http://schemas.microsoft.com/office/powerpoint/2010/main" val="410153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https://www.youtube.com/watch?v=WzK1MBEpkJ0</a:t>
            </a:r>
          </a:p>
          <a:p>
            <a:endParaRPr lang="en-US" dirty="0"/>
          </a:p>
          <a:p>
            <a:pPr algn="r" rtl="1"/>
            <a:r>
              <a:rPr lang="he-IL" dirty="0"/>
              <a:t>הנחיות למורה: </a:t>
            </a:r>
          </a:p>
          <a:p>
            <a:pPr algn="r" rtl="1"/>
            <a:r>
              <a:rPr lang="he-IL" dirty="0"/>
              <a:t>יש להקרין לתלמידים את הסרטון ולאפשר קיום שיח בהמשך לשאלות המנחות בשקופית הבאה.</a:t>
            </a:r>
          </a:p>
        </p:txBody>
      </p:sp>
      <p:sp>
        <p:nvSpPr>
          <p:cNvPr id="4" name="Slide Number Placeholder 3"/>
          <p:cNvSpPr>
            <a:spLocks noGrp="1"/>
          </p:cNvSpPr>
          <p:nvPr>
            <p:ph type="sldNum" sz="quarter" idx="5"/>
          </p:nvPr>
        </p:nvSpPr>
        <p:spPr/>
        <p:txBody>
          <a:bodyPr/>
          <a:lstStyle/>
          <a:p>
            <a:fld id="{EAECF45F-934C-4733-AA06-A8618B3144AC}" type="slidenum">
              <a:rPr lang="he-IL" smtClean="0"/>
              <a:t>9</a:t>
            </a:fld>
            <a:endParaRPr lang="he-IL"/>
          </a:p>
        </p:txBody>
      </p:sp>
    </p:spTree>
    <p:extLst>
      <p:ext uri="{BB962C8B-B14F-4D97-AF65-F5344CB8AC3E}">
        <p14:creationId xmlns:p14="http://schemas.microsoft.com/office/powerpoint/2010/main" val="297804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EB40-D7E3-1CFB-4DA4-6759636021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e-IL"/>
          </a:p>
        </p:txBody>
      </p:sp>
      <p:sp>
        <p:nvSpPr>
          <p:cNvPr id="3" name="Subtitle 2">
            <a:extLst>
              <a:ext uri="{FF2B5EF4-FFF2-40B4-BE49-F238E27FC236}">
                <a16:creationId xmlns:a16="http://schemas.microsoft.com/office/drawing/2014/main" id="{A71218D1-66BD-2F04-4AD8-185B7D45E4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e-IL"/>
          </a:p>
        </p:txBody>
      </p:sp>
      <p:sp>
        <p:nvSpPr>
          <p:cNvPr id="4" name="Date Placeholder 3">
            <a:extLst>
              <a:ext uri="{FF2B5EF4-FFF2-40B4-BE49-F238E27FC236}">
                <a16:creationId xmlns:a16="http://schemas.microsoft.com/office/drawing/2014/main" id="{ECA956CA-27B3-81A7-FFEE-DDB3C8E8257B}"/>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3E029BBE-DA87-E478-4101-6EB787765E8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632385AA-74DC-E6DA-A232-214573120106}"/>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408546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B1F34-36AD-C1FB-6508-A78ABD7B59E1}"/>
              </a:ext>
            </a:extLst>
          </p:cNvPr>
          <p:cNvSpPr>
            <a:spLocks noGrp="1"/>
          </p:cNvSpPr>
          <p:nvPr>
            <p:ph type="title"/>
          </p:nvPr>
        </p:nvSpPr>
        <p:spPr/>
        <p:txBody>
          <a:bodyPr/>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C9913A24-7B8D-01F9-C836-10F4462050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4ED2942F-D6CF-B265-A47D-8BBCACB01D06}"/>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EC7F484B-6819-8B5B-0096-88D0C8C9E217}"/>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ADE605E5-CCD2-54C1-261D-1A186B38C85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120945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AE37-76E4-94DB-0347-825C2CF311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e-IL"/>
          </a:p>
        </p:txBody>
      </p:sp>
      <p:sp>
        <p:nvSpPr>
          <p:cNvPr id="3" name="Vertical Text Placeholder 2">
            <a:extLst>
              <a:ext uri="{FF2B5EF4-FFF2-40B4-BE49-F238E27FC236}">
                <a16:creationId xmlns:a16="http://schemas.microsoft.com/office/drawing/2014/main" id="{C955DC0A-357D-73F9-4E42-315854AB82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BB2FE3C-2694-3EB5-DDBC-942B186C5CF8}"/>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3F45F8FD-8F94-72D7-D828-C73800D68C6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AAD77059-79F9-A8C9-D37A-E8A9A19E741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193388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031282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מה המסר שלנו">
  <p:cSld name="מה המסר שלנו">
    <p:spTree>
      <p:nvGrpSpPr>
        <p:cNvPr id="1" name="Shape 41"/>
        <p:cNvGrpSpPr/>
        <p:nvPr/>
      </p:nvGrpSpPr>
      <p:grpSpPr>
        <a:xfrm>
          <a:off x="0" y="0"/>
          <a:ext cx="0" cy="0"/>
          <a:chOff x="0" y="0"/>
          <a:chExt cx="0" cy="0"/>
        </a:xfrm>
      </p:grpSpPr>
      <p:sp>
        <p:nvSpPr>
          <p:cNvPr id="42" name="Google Shape;42;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5" name="Google Shape;45;p25"/>
          <p:cNvSpPr/>
          <p:nvPr/>
        </p:nvSpPr>
        <p:spPr>
          <a:xfrm>
            <a:off x="0" y="0"/>
            <a:ext cx="12192000" cy="1487055"/>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6" name="Google Shape;46;p25"/>
          <p:cNvSpPr txBox="1"/>
          <p:nvPr/>
        </p:nvSpPr>
        <p:spPr>
          <a:xfrm>
            <a:off x="3191163" y="189529"/>
            <a:ext cx="6308436"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מה המסר שלנו?</a:t>
            </a:r>
            <a:endParaRPr/>
          </a:p>
        </p:txBody>
      </p:sp>
      <p:sp>
        <p:nvSpPr>
          <p:cNvPr id="47" name="Google Shape;47;p25"/>
          <p:cNvSpPr txBox="1">
            <a:spLocks noGrp="1"/>
          </p:cNvSpPr>
          <p:nvPr>
            <p:ph type="body" idx="1"/>
          </p:nvPr>
        </p:nvSpPr>
        <p:spPr>
          <a:xfrm>
            <a:off x="2643910" y="2218749"/>
            <a:ext cx="83658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288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AC91-D18F-B172-F5A3-22F62056E089}"/>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DFE65B32-42C4-31CA-E302-D25F3336FC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E8F97E02-C567-8799-885A-D04378749A2C}"/>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B1DD0735-3F40-6C9F-C9B9-4E96BA522A73}"/>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E6B308FD-FF62-8842-8A7D-4155F6614AC3}"/>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15490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192BE-5EC5-4DA7-B57A-30811AEBD2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e-IL"/>
          </a:p>
        </p:txBody>
      </p:sp>
      <p:sp>
        <p:nvSpPr>
          <p:cNvPr id="3" name="Text Placeholder 2">
            <a:extLst>
              <a:ext uri="{FF2B5EF4-FFF2-40B4-BE49-F238E27FC236}">
                <a16:creationId xmlns:a16="http://schemas.microsoft.com/office/drawing/2014/main" id="{A91B9C7F-C094-F61D-3C61-BC77A0208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73B98-CB05-68A6-BABD-3EAFCF20EBCD}"/>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B3A4245F-E2AF-5DE3-C025-9643E5AF3FFB}"/>
              </a:ext>
            </a:extLst>
          </p:cNvPr>
          <p:cNvSpPr>
            <a:spLocks noGrp="1"/>
          </p:cNvSpPr>
          <p:nvPr>
            <p:ph type="ftr" sz="quarter" idx="11"/>
          </p:nvPr>
        </p:nvSpPr>
        <p:spPr/>
        <p:txBody>
          <a:bodyPr/>
          <a:lstStyle/>
          <a:p>
            <a:endParaRPr lang="he-IL"/>
          </a:p>
        </p:txBody>
      </p:sp>
      <p:sp>
        <p:nvSpPr>
          <p:cNvPr id="6" name="Slide Number Placeholder 5">
            <a:extLst>
              <a:ext uri="{FF2B5EF4-FFF2-40B4-BE49-F238E27FC236}">
                <a16:creationId xmlns:a16="http://schemas.microsoft.com/office/drawing/2014/main" id="{F8FFD422-D936-89CC-E6B4-FBDEDCA2CE12}"/>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8575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6F2DB-2E4F-0375-C59C-2303656F116F}"/>
              </a:ext>
            </a:extLst>
          </p:cNvPr>
          <p:cNvSpPr>
            <a:spLocks noGrp="1"/>
          </p:cNvSpPr>
          <p:nvPr>
            <p:ph type="title"/>
          </p:nvPr>
        </p:nvSpPr>
        <p:spPr/>
        <p:txBody>
          <a:bodyPr/>
          <a:lstStyle/>
          <a:p>
            <a:r>
              <a:rPr lang="en-US"/>
              <a:t>Click to edit Master title style</a:t>
            </a:r>
            <a:endParaRPr lang="he-IL"/>
          </a:p>
        </p:txBody>
      </p:sp>
      <p:sp>
        <p:nvSpPr>
          <p:cNvPr id="3" name="Content Placeholder 2">
            <a:extLst>
              <a:ext uri="{FF2B5EF4-FFF2-40B4-BE49-F238E27FC236}">
                <a16:creationId xmlns:a16="http://schemas.microsoft.com/office/drawing/2014/main" id="{03D9AC3A-3067-07A2-A27F-F7EE32C71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a:extLst>
              <a:ext uri="{FF2B5EF4-FFF2-40B4-BE49-F238E27FC236}">
                <a16:creationId xmlns:a16="http://schemas.microsoft.com/office/drawing/2014/main" id="{F301121F-37D4-EF3B-7AB9-8E507ACC2C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a:extLst>
              <a:ext uri="{FF2B5EF4-FFF2-40B4-BE49-F238E27FC236}">
                <a16:creationId xmlns:a16="http://schemas.microsoft.com/office/drawing/2014/main" id="{82446B28-A8C3-8720-5320-6B6F8C7B1A75}"/>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6" name="Footer Placeholder 5">
            <a:extLst>
              <a:ext uri="{FF2B5EF4-FFF2-40B4-BE49-F238E27FC236}">
                <a16:creationId xmlns:a16="http://schemas.microsoft.com/office/drawing/2014/main" id="{5BCA780E-2FB0-BD9C-67BB-A017C6BF09C2}"/>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3E9A8813-E29B-7055-A911-194682DB2E9E}"/>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38781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3782-C907-718F-EA2F-B70B16637B1C}"/>
              </a:ext>
            </a:extLst>
          </p:cNvPr>
          <p:cNvSpPr>
            <a:spLocks noGrp="1"/>
          </p:cNvSpPr>
          <p:nvPr>
            <p:ph type="title"/>
          </p:nvPr>
        </p:nvSpPr>
        <p:spPr>
          <a:xfrm>
            <a:off x="839788" y="365125"/>
            <a:ext cx="10515600" cy="1325563"/>
          </a:xfrm>
        </p:spPr>
        <p:txBody>
          <a:bodyPr/>
          <a:lstStyle/>
          <a:p>
            <a:r>
              <a:rPr lang="en-US"/>
              <a:t>Click to edit Master title style</a:t>
            </a:r>
            <a:endParaRPr lang="he-IL"/>
          </a:p>
        </p:txBody>
      </p:sp>
      <p:sp>
        <p:nvSpPr>
          <p:cNvPr id="3" name="Text Placeholder 2">
            <a:extLst>
              <a:ext uri="{FF2B5EF4-FFF2-40B4-BE49-F238E27FC236}">
                <a16:creationId xmlns:a16="http://schemas.microsoft.com/office/drawing/2014/main" id="{C83DE94D-9F8A-119D-46FC-FD2923483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F49FEF-0C8D-402E-9E80-89B46A9933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a:extLst>
              <a:ext uri="{FF2B5EF4-FFF2-40B4-BE49-F238E27FC236}">
                <a16:creationId xmlns:a16="http://schemas.microsoft.com/office/drawing/2014/main" id="{AFAE1768-C321-BDA3-2BCC-856AE3B09D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DBFB9-881F-A6F6-EBE2-C1C61AD49F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a:extLst>
              <a:ext uri="{FF2B5EF4-FFF2-40B4-BE49-F238E27FC236}">
                <a16:creationId xmlns:a16="http://schemas.microsoft.com/office/drawing/2014/main" id="{93A5AEDB-1DE8-F1BA-2415-95D7342895B8}"/>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8" name="Footer Placeholder 7">
            <a:extLst>
              <a:ext uri="{FF2B5EF4-FFF2-40B4-BE49-F238E27FC236}">
                <a16:creationId xmlns:a16="http://schemas.microsoft.com/office/drawing/2014/main" id="{C027F1A6-3577-06E6-9AD0-9C33732DC74F}"/>
              </a:ext>
            </a:extLst>
          </p:cNvPr>
          <p:cNvSpPr>
            <a:spLocks noGrp="1"/>
          </p:cNvSpPr>
          <p:nvPr>
            <p:ph type="ftr" sz="quarter" idx="11"/>
          </p:nvPr>
        </p:nvSpPr>
        <p:spPr/>
        <p:txBody>
          <a:bodyPr/>
          <a:lstStyle/>
          <a:p>
            <a:endParaRPr lang="he-IL"/>
          </a:p>
        </p:txBody>
      </p:sp>
      <p:sp>
        <p:nvSpPr>
          <p:cNvPr id="9" name="Slide Number Placeholder 8">
            <a:extLst>
              <a:ext uri="{FF2B5EF4-FFF2-40B4-BE49-F238E27FC236}">
                <a16:creationId xmlns:a16="http://schemas.microsoft.com/office/drawing/2014/main" id="{0A277AAA-06EB-8819-D2A0-2D8700B39348}"/>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21673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9774-4909-997E-D92C-00E426D45114}"/>
              </a:ext>
            </a:extLst>
          </p:cNvPr>
          <p:cNvSpPr>
            <a:spLocks noGrp="1"/>
          </p:cNvSpPr>
          <p:nvPr>
            <p:ph type="title"/>
          </p:nvPr>
        </p:nvSpPr>
        <p:spPr/>
        <p:txBody>
          <a:bodyPr/>
          <a:lstStyle/>
          <a:p>
            <a:r>
              <a:rPr lang="en-US"/>
              <a:t>Click to edit Master title style</a:t>
            </a:r>
            <a:endParaRPr lang="he-IL"/>
          </a:p>
        </p:txBody>
      </p:sp>
      <p:sp>
        <p:nvSpPr>
          <p:cNvPr id="3" name="Date Placeholder 2">
            <a:extLst>
              <a:ext uri="{FF2B5EF4-FFF2-40B4-BE49-F238E27FC236}">
                <a16:creationId xmlns:a16="http://schemas.microsoft.com/office/drawing/2014/main" id="{C6D6080E-A44D-B7C3-D255-60A5EA131646}"/>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4" name="Footer Placeholder 3">
            <a:extLst>
              <a:ext uri="{FF2B5EF4-FFF2-40B4-BE49-F238E27FC236}">
                <a16:creationId xmlns:a16="http://schemas.microsoft.com/office/drawing/2014/main" id="{0C293887-A0CE-156C-32EC-D9ED8A134FF6}"/>
              </a:ext>
            </a:extLst>
          </p:cNvPr>
          <p:cNvSpPr>
            <a:spLocks noGrp="1"/>
          </p:cNvSpPr>
          <p:nvPr>
            <p:ph type="ftr" sz="quarter" idx="11"/>
          </p:nvPr>
        </p:nvSpPr>
        <p:spPr/>
        <p:txBody>
          <a:bodyPr/>
          <a:lstStyle/>
          <a:p>
            <a:endParaRPr lang="he-IL"/>
          </a:p>
        </p:txBody>
      </p:sp>
      <p:sp>
        <p:nvSpPr>
          <p:cNvPr id="5" name="Slide Number Placeholder 4">
            <a:extLst>
              <a:ext uri="{FF2B5EF4-FFF2-40B4-BE49-F238E27FC236}">
                <a16:creationId xmlns:a16="http://schemas.microsoft.com/office/drawing/2014/main" id="{EB9013DB-0392-57E1-3F69-3205072921C4}"/>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4202490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9C0C4-DE74-7CE6-79A7-33C955F99187}"/>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3" name="Footer Placeholder 2">
            <a:extLst>
              <a:ext uri="{FF2B5EF4-FFF2-40B4-BE49-F238E27FC236}">
                <a16:creationId xmlns:a16="http://schemas.microsoft.com/office/drawing/2014/main" id="{51DAFF9A-3B54-898E-DC4E-C450E6C2494A}"/>
              </a:ext>
            </a:extLst>
          </p:cNvPr>
          <p:cNvSpPr>
            <a:spLocks noGrp="1"/>
          </p:cNvSpPr>
          <p:nvPr>
            <p:ph type="ftr" sz="quarter" idx="11"/>
          </p:nvPr>
        </p:nvSpPr>
        <p:spPr/>
        <p:txBody>
          <a:bodyPr/>
          <a:lstStyle/>
          <a:p>
            <a:endParaRPr lang="he-IL"/>
          </a:p>
        </p:txBody>
      </p:sp>
      <p:sp>
        <p:nvSpPr>
          <p:cNvPr id="4" name="Slide Number Placeholder 3">
            <a:extLst>
              <a:ext uri="{FF2B5EF4-FFF2-40B4-BE49-F238E27FC236}">
                <a16:creationId xmlns:a16="http://schemas.microsoft.com/office/drawing/2014/main" id="{DD18CA36-1BA0-C304-1716-8E357396FE57}"/>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2866790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CC1CB-A8E9-F42C-9A44-6C02BDF11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Content Placeholder 2">
            <a:extLst>
              <a:ext uri="{FF2B5EF4-FFF2-40B4-BE49-F238E27FC236}">
                <a16:creationId xmlns:a16="http://schemas.microsoft.com/office/drawing/2014/main" id="{15A2D302-218D-06D4-DCC2-BD51F8B8BA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a:extLst>
              <a:ext uri="{FF2B5EF4-FFF2-40B4-BE49-F238E27FC236}">
                <a16:creationId xmlns:a16="http://schemas.microsoft.com/office/drawing/2014/main" id="{59B084CE-2048-459F-68AA-384EF5858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EBAA58-7272-82EC-1106-3E95DC835405}"/>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6" name="Footer Placeholder 5">
            <a:extLst>
              <a:ext uri="{FF2B5EF4-FFF2-40B4-BE49-F238E27FC236}">
                <a16:creationId xmlns:a16="http://schemas.microsoft.com/office/drawing/2014/main" id="{9BE595D5-E580-2D50-AA90-112B0665CC4B}"/>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62DEAF8C-4825-5BB7-C3A3-EE5A131723E2}"/>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94436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6E7A-407C-C9B6-2A3D-7A96CE7CA9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e-IL"/>
          </a:p>
        </p:txBody>
      </p:sp>
      <p:sp>
        <p:nvSpPr>
          <p:cNvPr id="3" name="Picture Placeholder 2">
            <a:extLst>
              <a:ext uri="{FF2B5EF4-FFF2-40B4-BE49-F238E27FC236}">
                <a16:creationId xmlns:a16="http://schemas.microsoft.com/office/drawing/2014/main" id="{7D170711-1FDA-3EF4-4CBA-4BDDD12C37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a:extLst>
              <a:ext uri="{FF2B5EF4-FFF2-40B4-BE49-F238E27FC236}">
                <a16:creationId xmlns:a16="http://schemas.microsoft.com/office/drawing/2014/main" id="{E491E6F9-DFAC-A401-BD47-A85F3F164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737EC4-281F-740A-D09D-9AE7AB11E822}"/>
              </a:ext>
            </a:extLst>
          </p:cNvPr>
          <p:cNvSpPr>
            <a:spLocks noGrp="1"/>
          </p:cNvSpPr>
          <p:nvPr>
            <p:ph type="dt" sz="half" idx="10"/>
          </p:nvPr>
        </p:nvSpPr>
        <p:spPr/>
        <p:txBody>
          <a:bodyPr/>
          <a:lstStyle/>
          <a:p>
            <a:fld id="{436EA3CF-21A2-4958-AB0F-DE07813F0FB8}" type="datetimeFigureOut">
              <a:rPr lang="he-IL" smtClean="0"/>
              <a:t>כ"ח/כסלו/תשפ"ו</a:t>
            </a:fld>
            <a:endParaRPr lang="he-IL"/>
          </a:p>
        </p:txBody>
      </p:sp>
      <p:sp>
        <p:nvSpPr>
          <p:cNvPr id="6" name="Footer Placeholder 5">
            <a:extLst>
              <a:ext uri="{FF2B5EF4-FFF2-40B4-BE49-F238E27FC236}">
                <a16:creationId xmlns:a16="http://schemas.microsoft.com/office/drawing/2014/main" id="{5B9F1902-EE48-5723-9B1F-05D007552536}"/>
              </a:ext>
            </a:extLst>
          </p:cNvPr>
          <p:cNvSpPr>
            <a:spLocks noGrp="1"/>
          </p:cNvSpPr>
          <p:nvPr>
            <p:ph type="ftr" sz="quarter" idx="11"/>
          </p:nvPr>
        </p:nvSpPr>
        <p:spPr/>
        <p:txBody>
          <a:bodyPr/>
          <a:lstStyle/>
          <a:p>
            <a:endParaRPr lang="he-IL"/>
          </a:p>
        </p:txBody>
      </p:sp>
      <p:sp>
        <p:nvSpPr>
          <p:cNvPr id="7" name="Slide Number Placeholder 6">
            <a:extLst>
              <a:ext uri="{FF2B5EF4-FFF2-40B4-BE49-F238E27FC236}">
                <a16:creationId xmlns:a16="http://schemas.microsoft.com/office/drawing/2014/main" id="{5651D88B-6F7C-65C9-58C7-DF751B6F134E}"/>
              </a:ext>
            </a:extLst>
          </p:cNvPr>
          <p:cNvSpPr>
            <a:spLocks noGrp="1"/>
          </p:cNvSpPr>
          <p:nvPr>
            <p:ph type="sldNum" sz="quarter" idx="12"/>
          </p:nvPr>
        </p:nvSpPr>
        <p:spPr/>
        <p:txBody>
          <a:bodyPr/>
          <a:lstStyle/>
          <a:p>
            <a:fld id="{234541EB-9939-4962-8F5D-9583278B2FAD}" type="slidenum">
              <a:rPr lang="he-IL" smtClean="0"/>
              <a:t>‹#›</a:t>
            </a:fld>
            <a:endParaRPr lang="he-IL"/>
          </a:p>
        </p:txBody>
      </p:sp>
    </p:spTree>
    <p:extLst>
      <p:ext uri="{BB962C8B-B14F-4D97-AF65-F5344CB8AC3E}">
        <p14:creationId xmlns:p14="http://schemas.microsoft.com/office/powerpoint/2010/main" val="3133723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51288-026D-87EF-1ACE-5EBCD0771E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e-IL"/>
          </a:p>
        </p:txBody>
      </p:sp>
      <p:sp>
        <p:nvSpPr>
          <p:cNvPr id="3" name="Text Placeholder 2">
            <a:extLst>
              <a:ext uri="{FF2B5EF4-FFF2-40B4-BE49-F238E27FC236}">
                <a16:creationId xmlns:a16="http://schemas.microsoft.com/office/drawing/2014/main" id="{5ECDBD41-08B5-9782-9463-AECE64D7A8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a:extLst>
              <a:ext uri="{FF2B5EF4-FFF2-40B4-BE49-F238E27FC236}">
                <a16:creationId xmlns:a16="http://schemas.microsoft.com/office/drawing/2014/main" id="{3C0056C5-F86C-CA8C-FD6B-02276E66A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6EA3CF-21A2-4958-AB0F-DE07813F0FB8}" type="datetimeFigureOut">
              <a:rPr lang="he-IL" smtClean="0"/>
              <a:t>כ"ח/כסלו/תשפ"ו</a:t>
            </a:fld>
            <a:endParaRPr lang="he-IL"/>
          </a:p>
        </p:txBody>
      </p:sp>
      <p:sp>
        <p:nvSpPr>
          <p:cNvPr id="5" name="Footer Placeholder 4">
            <a:extLst>
              <a:ext uri="{FF2B5EF4-FFF2-40B4-BE49-F238E27FC236}">
                <a16:creationId xmlns:a16="http://schemas.microsoft.com/office/drawing/2014/main" id="{5DC6A6DB-7CFA-C8A1-BC50-68A95A8F3A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a:extLst>
              <a:ext uri="{FF2B5EF4-FFF2-40B4-BE49-F238E27FC236}">
                <a16:creationId xmlns:a16="http://schemas.microsoft.com/office/drawing/2014/main" id="{034C81B6-AF83-1187-14AA-1F3D0AF82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541EB-9939-4962-8F5D-9583278B2FAD}" type="slidenum">
              <a:rPr lang="he-IL" smtClean="0"/>
              <a:t>‹#›</a:t>
            </a:fld>
            <a:endParaRPr lang="he-IL"/>
          </a:p>
        </p:txBody>
      </p:sp>
    </p:spTree>
    <p:extLst>
      <p:ext uri="{BB962C8B-B14F-4D97-AF65-F5344CB8AC3E}">
        <p14:creationId xmlns:p14="http://schemas.microsoft.com/office/powerpoint/2010/main" val="1212927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fw5N1OLO9fw?feature=oembed" TargetMode="External"/><Relationship Id="rId5" Type="http://schemas.openxmlformats.org/officeDocument/2006/relationships/image" Target="../media/image19.jpeg"/><Relationship Id="rId4" Type="http://schemas.openxmlformats.org/officeDocument/2006/relationships/hyperlink" Target="https://www.youtube.com/watch?v=fw5N1OLO9f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
            <a:extLst>
              <a:ext uri="{C183D7F6-B498-43B3-948B-1728B52AA6E4}">
                <adec:decorative xmlns:adec="http://schemas.microsoft.com/office/drawing/2017/decorative" val="1"/>
              </a:ext>
            </a:extLst>
          </p:cNvPr>
          <p:cNvSpPr/>
          <p:nvPr/>
        </p:nvSpPr>
        <p:spPr>
          <a:xfrm>
            <a:off x="-3757" y="-121920"/>
            <a:ext cx="12192000" cy="5069932"/>
          </a:xfrm>
          <a:prstGeom prst="rect">
            <a:avLst/>
          </a:prstGeom>
          <a:solidFill>
            <a:srgbClr val="F2DAF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9" name="Google Shape;119;p1">
            <a:extLst>
              <a:ext uri="{C183D7F6-B498-43B3-948B-1728B52AA6E4}">
                <adec:decorative xmlns:adec="http://schemas.microsoft.com/office/drawing/2017/decorative" val="1"/>
              </a:ext>
            </a:extLst>
          </p:cNvPr>
          <p:cNvSpPr/>
          <p:nvPr/>
        </p:nvSpPr>
        <p:spPr>
          <a:xfrm>
            <a:off x="0" y="2621372"/>
            <a:ext cx="12192000" cy="4263522"/>
          </a:xfrm>
          <a:prstGeom prst="rect">
            <a:avLst/>
          </a:prstGeom>
          <a:solidFill>
            <a:srgbClr val="BA06BA"/>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pic>
        <p:nvPicPr>
          <p:cNvPr id="120" name="Google Shape;120;p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46095" y="100884"/>
            <a:ext cx="776288" cy="892175"/>
          </a:xfrm>
          <a:prstGeom prst="rect">
            <a:avLst/>
          </a:prstGeom>
          <a:noFill/>
          <a:ln>
            <a:noFill/>
          </a:ln>
        </p:spPr>
      </p:pic>
      <p:sp>
        <p:nvSpPr>
          <p:cNvPr id="121" name="Google Shape;121;p1" descr="משרד החינוך&#10;מינהל פדגוגי&#10;אגף בכיר שירות פסיכולוגי ייעוצי"/>
          <p:cNvSpPr/>
          <p:nvPr/>
        </p:nvSpPr>
        <p:spPr>
          <a:xfrm>
            <a:off x="-102068" y="790600"/>
            <a:ext cx="2282560" cy="544339"/>
          </a:xfrm>
          <a:prstGeom prst="rect">
            <a:avLst/>
          </a:prstGeom>
          <a:noFill/>
          <a:ln>
            <a:noFill/>
          </a:ln>
        </p:spPr>
        <p:txBody>
          <a:bodyPr spcFirstLastPara="1" wrap="square" lIns="91425" tIns="45700" rIns="91425" bIns="45700" anchor="t" anchorCtr="0">
            <a:spAutoFit/>
          </a:bodyPr>
          <a:lstStyle/>
          <a:p>
            <a:pPr marL="0" marR="0" lvl="0" indent="0" algn="ctr" rtl="1">
              <a:lnSpc>
                <a:spcPct val="88888"/>
              </a:lnSpc>
              <a:spcBef>
                <a:spcPts val="0"/>
              </a:spcBef>
              <a:spcAft>
                <a:spcPts val="0"/>
              </a:spcAft>
              <a:buNone/>
            </a:pPr>
            <a:r>
              <a:rPr lang="iw-IL" sz="1050" b="0" i="0" u="none" strike="noStrike" cap="none">
                <a:solidFill>
                  <a:srgbClr val="002060"/>
                </a:solidFill>
                <a:latin typeface="Calibri"/>
                <a:ea typeface="Calibri"/>
                <a:cs typeface="Calibri"/>
                <a:sym typeface="Calibri"/>
              </a:rPr>
              <a:t>משרד החינוך</a:t>
            </a:r>
            <a:endParaRPr sz="2400"/>
          </a:p>
          <a:p>
            <a:pPr marL="0" marR="0" lvl="0" indent="0" algn="ctr" rtl="1">
              <a:lnSpc>
                <a:spcPct val="88888"/>
              </a:lnSpc>
              <a:spcBef>
                <a:spcPts val="0"/>
              </a:spcBef>
              <a:spcAft>
                <a:spcPts val="0"/>
              </a:spcAft>
              <a:buNone/>
            </a:pPr>
            <a:r>
              <a:rPr lang="iw-IL" sz="1050" b="0" i="0" u="none" strike="noStrike" cap="none">
                <a:solidFill>
                  <a:srgbClr val="002060"/>
                </a:solidFill>
                <a:latin typeface="Calibri"/>
                <a:ea typeface="Calibri"/>
                <a:cs typeface="Calibri"/>
                <a:sym typeface="Calibri"/>
              </a:rPr>
              <a:t>מינהל פדגוגי</a:t>
            </a:r>
            <a:endParaRPr sz="1050" b="0" i="0" u="none" strike="noStrike" cap="none">
              <a:solidFill>
                <a:srgbClr val="002060"/>
              </a:solidFill>
              <a:latin typeface="Calibri"/>
              <a:ea typeface="Calibri"/>
              <a:cs typeface="Calibri"/>
              <a:sym typeface="Calibri"/>
            </a:endParaRPr>
          </a:p>
          <a:p>
            <a:pPr marL="0" marR="0" lvl="0" indent="0" algn="ctr" rtl="1">
              <a:lnSpc>
                <a:spcPct val="88888"/>
              </a:lnSpc>
              <a:spcBef>
                <a:spcPts val="0"/>
              </a:spcBef>
              <a:spcAft>
                <a:spcPts val="0"/>
              </a:spcAft>
              <a:buNone/>
            </a:pPr>
            <a:r>
              <a:rPr lang="iw-IL" sz="1050" b="0" i="0" u="none" strike="noStrike" cap="none">
                <a:solidFill>
                  <a:srgbClr val="002060"/>
                </a:solidFill>
                <a:latin typeface="Calibri"/>
                <a:ea typeface="Calibri"/>
                <a:cs typeface="Calibri"/>
                <a:sym typeface="Calibri"/>
              </a:rPr>
              <a:t>אגף בכיר שירות פסיכולוגי ייעוצי</a:t>
            </a:r>
            <a:endParaRPr sz="2400"/>
          </a:p>
        </p:txBody>
      </p:sp>
      <p:pic>
        <p:nvPicPr>
          <p:cNvPr id="2" name="Picture 2" descr="הכוחות שבדך&#10;תוכנית כישורי חיים החדשה">
            <a:extLst>
              <a:ext uri="{FF2B5EF4-FFF2-40B4-BE49-F238E27FC236}">
                <a16:creationId xmlns:a16="http://schemas.microsoft.com/office/drawing/2014/main" id="{41A1ED35-8A68-D74B-D086-F17E39EC2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691" y="-308006"/>
            <a:ext cx="3685309" cy="1840001"/>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7;p1"/>
          <p:cNvSpPr txBox="1">
            <a:spLocks noGrp="1"/>
          </p:cNvSpPr>
          <p:nvPr>
            <p:ph type="title" idx="4294967295"/>
          </p:nvPr>
        </p:nvSpPr>
        <p:spPr>
          <a:xfrm>
            <a:off x="1138178" y="2303945"/>
            <a:ext cx="9221754" cy="1754286"/>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5400" b="1" i="0" u="none" strike="noStrike" kern="1200" cap="none" spc="0" normalizeH="0" baseline="0" noProof="0" dirty="0">
              <a:ln>
                <a:noFill/>
              </a:ln>
              <a:solidFill>
                <a:schemeClr val="lt1"/>
              </a:solidFill>
              <a:effectLst/>
              <a:uLnTx/>
              <a:uFillTx/>
              <a:latin typeface="Calibri"/>
              <a:ea typeface="Calibri"/>
              <a:cs typeface="Calibri"/>
              <a:sym typeface="Calibri"/>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chemeClr val="lt1"/>
                </a:solidFill>
                <a:effectLst/>
                <a:uLnTx/>
                <a:uFillTx/>
                <a:latin typeface="Calibri"/>
                <a:ea typeface="Calibri"/>
                <a:cs typeface="Calibri"/>
                <a:sym typeface="Calibri"/>
              </a:rPr>
              <a:t>תמונה שווה אלף מילים?</a:t>
            </a:r>
          </a:p>
        </p:txBody>
      </p:sp>
      <p:sp>
        <p:nvSpPr>
          <p:cNvPr id="122" name="Google Shape;122;p1"/>
          <p:cNvSpPr/>
          <p:nvPr/>
        </p:nvSpPr>
        <p:spPr>
          <a:xfrm>
            <a:off x="1443286" y="333636"/>
            <a:ext cx="9221755" cy="2391896"/>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he-IL" sz="4800" dirty="0">
                <a:solidFill>
                  <a:srgbClr val="002060"/>
                </a:solidFill>
                <a:latin typeface="Calibri"/>
                <a:ea typeface="Calibri"/>
                <a:cs typeface="Calibri"/>
                <a:sym typeface="Calibri"/>
              </a:rPr>
              <a:t>שיעור "</a:t>
            </a:r>
            <a:r>
              <a:rPr lang="iw-IL" sz="4800" b="0" i="0" u="none" strike="noStrike" cap="none" dirty="0">
                <a:solidFill>
                  <a:srgbClr val="002060"/>
                </a:solidFill>
                <a:latin typeface="Calibri"/>
                <a:ea typeface="Calibri"/>
                <a:cs typeface="Calibri"/>
                <a:sym typeface="Calibri"/>
              </a:rPr>
              <a:t>כישורי חיים</a:t>
            </a:r>
            <a:r>
              <a:rPr lang="he-IL" sz="4800" b="0" i="0" u="none" strike="noStrike" cap="none" dirty="0">
                <a:solidFill>
                  <a:srgbClr val="002060"/>
                </a:solidFill>
                <a:latin typeface="Calibri"/>
                <a:ea typeface="Calibri"/>
                <a:cs typeface="Calibri"/>
                <a:sym typeface="Calibri"/>
              </a:rPr>
              <a:t>"</a:t>
            </a:r>
            <a:endParaRPr lang="he-IL" altLang="he-IL" sz="3200" b="1" dirty="0">
              <a:solidFill>
                <a:srgbClr val="000000"/>
              </a:solidFill>
              <a:latin typeface="Tahoma" charset="0"/>
              <a:cs typeface="+mn-cs"/>
            </a:endParaRPr>
          </a:p>
          <a:p>
            <a:pPr marL="0" marR="0" lvl="0" indent="0" algn="ctr" rtl="1">
              <a:lnSpc>
                <a:spcPct val="58333"/>
              </a:lnSpc>
              <a:spcBef>
                <a:spcPts val="0"/>
              </a:spcBef>
              <a:spcAft>
                <a:spcPts val="0"/>
              </a:spcAft>
              <a:buNone/>
            </a:pPr>
            <a:endParaRPr lang="he-IL" sz="3200" b="1" i="0" u="none" strike="noStrike" cap="none" dirty="0">
              <a:latin typeface="Tahoma" charset="0"/>
              <a:ea typeface="Calibri"/>
              <a:cs typeface="+mn-cs"/>
              <a:sym typeface="Calibri"/>
            </a:endParaRPr>
          </a:p>
          <a:p>
            <a:pPr marL="0" marR="0" lvl="0" indent="0" algn="ctr" rtl="1">
              <a:lnSpc>
                <a:spcPct val="58333"/>
              </a:lnSpc>
              <a:spcBef>
                <a:spcPts val="0"/>
              </a:spcBef>
              <a:spcAft>
                <a:spcPts val="0"/>
              </a:spcAft>
              <a:buNone/>
            </a:pPr>
            <a:r>
              <a:rPr lang="he-IL" sz="3200" b="0" i="0" u="none" strike="noStrike" cap="none" dirty="0">
                <a:solidFill>
                  <a:srgbClr val="002060"/>
                </a:solidFill>
                <a:latin typeface="Calibri"/>
                <a:ea typeface="Calibri"/>
                <a:cs typeface="Calibri"/>
                <a:sym typeface="Calibri"/>
              </a:rPr>
              <a:t>התנהלות מיטבית ברשת ומניעת פגיעה</a:t>
            </a:r>
            <a:endParaRPr sz="4800" b="1" i="0" u="none" strike="noStrike" cap="none" dirty="0">
              <a:solidFill>
                <a:srgbClr val="002060"/>
              </a:solidFill>
              <a:latin typeface="Calibri"/>
              <a:ea typeface="Calibri"/>
              <a:cs typeface="Calibri"/>
              <a:sym typeface="Calibri"/>
            </a:endParaRPr>
          </a:p>
          <a:p>
            <a:pPr marL="0" marR="0" lvl="0" indent="0" algn="ctr" rtl="1">
              <a:lnSpc>
                <a:spcPct val="116666"/>
              </a:lnSpc>
              <a:spcBef>
                <a:spcPts val="0"/>
              </a:spcBef>
              <a:spcAft>
                <a:spcPts val="0"/>
              </a:spcAft>
              <a:buNone/>
            </a:pPr>
            <a:endParaRPr sz="4800" b="0" i="0" u="none" strike="noStrike" cap="none" dirty="0">
              <a:solidFill>
                <a:srgbClr val="002060"/>
              </a:solidFill>
              <a:latin typeface="Calibri"/>
              <a:ea typeface="Calibri"/>
              <a:cs typeface="Calibri"/>
              <a:sym typeface="Calibri"/>
            </a:endParaRPr>
          </a:p>
        </p:txBody>
      </p:sp>
      <p:pic>
        <p:nvPicPr>
          <p:cNvPr id="125" name="Google Shape;125;p1">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0800000">
            <a:off x="-3757" y="5076101"/>
            <a:ext cx="5327518" cy="1376660"/>
          </a:xfrm>
          <a:prstGeom prst="rect">
            <a:avLst/>
          </a:prstGeom>
          <a:noFill/>
          <a:ln>
            <a:noFill/>
          </a:ln>
        </p:spPr>
      </p:pic>
      <p:sp>
        <p:nvSpPr>
          <p:cNvPr id="126" name="Google Shape;126;p1"/>
          <p:cNvSpPr txBox="1"/>
          <p:nvPr/>
        </p:nvSpPr>
        <p:spPr>
          <a:xfrm>
            <a:off x="-926921" y="5301406"/>
            <a:ext cx="6426575" cy="837112"/>
          </a:xfrm>
          <a:prstGeom prst="rect">
            <a:avLst/>
          </a:prstGeom>
          <a:noFill/>
          <a:ln>
            <a:noFill/>
          </a:ln>
        </p:spPr>
        <p:txBody>
          <a:bodyPr spcFirstLastPara="1" wrap="square" lIns="91425" tIns="45700" rIns="91425" bIns="45700" anchor="t" anchorCtr="0">
            <a:spAutoFit/>
          </a:bodyPr>
          <a:lstStyle/>
          <a:p>
            <a:pPr marL="0" marR="0" lvl="0" indent="0" algn="ctr" rtl="1">
              <a:lnSpc>
                <a:spcPct val="110000"/>
              </a:lnSpc>
              <a:spcBef>
                <a:spcPts val="0"/>
              </a:spcBef>
              <a:spcAft>
                <a:spcPts val="0"/>
              </a:spcAft>
              <a:buNone/>
            </a:pPr>
            <a:r>
              <a:rPr lang="iw-IL" sz="2400" b="1" i="0" u="none" strike="noStrike" cap="none" dirty="0">
                <a:solidFill>
                  <a:schemeClr val="lt1"/>
                </a:solidFill>
                <a:latin typeface="Calibri"/>
                <a:ea typeface="Calibri"/>
                <a:cs typeface="Calibri"/>
                <a:sym typeface="Calibri"/>
              </a:rPr>
              <a:t>מיומנות מרכזית</a:t>
            </a:r>
            <a:br>
              <a:rPr lang="iw-IL" sz="2400" b="1" i="0" u="none" strike="noStrike" cap="none" dirty="0">
                <a:solidFill>
                  <a:schemeClr val="lt1"/>
                </a:solidFill>
                <a:latin typeface="Calibri"/>
                <a:ea typeface="Calibri"/>
                <a:cs typeface="Calibri"/>
                <a:sym typeface="Calibri"/>
              </a:rPr>
            </a:br>
            <a:r>
              <a:rPr lang="he-IL" sz="2000" b="0" i="0" u="none" strike="noStrike" cap="none" dirty="0">
                <a:solidFill>
                  <a:schemeClr val="lt1"/>
                </a:solidFill>
                <a:latin typeface="Calibri"/>
                <a:ea typeface="Calibri"/>
                <a:cs typeface="Calibri"/>
                <a:sym typeface="Calibri"/>
              </a:rPr>
              <a:t>חשיבה ביקורתית במרחב הדיגיטלי</a:t>
            </a:r>
            <a:endParaRPr sz="2000" b="0" i="0" u="none" strike="noStrike" cap="none" dirty="0">
              <a:solidFill>
                <a:schemeClr val="lt1"/>
              </a:solidFill>
              <a:latin typeface="Calibri"/>
              <a:ea typeface="Calibri"/>
              <a:cs typeface="Calibri"/>
              <a:sym typeface="Calibri"/>
            </a:endParaRPr>
          </a:p>
        </p:txBody>
      </p:sp>
      <p:sp>
        <p:nvSpPr>
          <p:cNvPr id="123" name="Google Shape;123;p1"/>
          <p:cNvSpPr txBox="1"/>
          <p:nvPr/>
        </p:nvSpPr>
        <p:spPr>
          <a:xfrm>
            <a:off x="6868241" y="5901496"/>
            <a:ext cx="6692346" cy="956504"/>
          </a:xfrm>
          <a:prstGeom prst="rect">
            <a:avLst/>
          </a:prstGeom>
          <a:noFill/>
          <a:ln>
            <a:noFill/>
          </a:ln>
        </p:spPr>
        <p:txBody>
          <a:bodyPr spcFirstLastPara="1" wrap="square" lIns="91425" tIns="45700" rIns="91425" bIns="45700" anchor="t" anchorCtr="0">
            <a:spAutoFit/>
          </a:bodyPr>
          <a:lstStyle/>
          <a:p>
            <a:pPr marL="0" marR="0" lvl="0" indent="0" algn="ctr" rtl="1">
              <a:lnSpc>
                <a:spcPct val="116666"/>
              </a:lnSpc>
              <a:spcBef>
                <a:spcPts val="0"/>
              </a:spcBef>
              <a:spcAft>
                <a:spcPts val="0"/>
              </a:spcAft>
              <a:buNone/>
            </a:pPr>
            <a:r>
              <a:rPr lang="iw-IL" sz="4800" b="1" i="0" u="none" strike="noStrike" cap="none" dirty="0">
                <a:solidFill>
                  <a:schemeClr val="lt1"/>
                </a:solidFill>
                <a:latin typeface="Calibri"/>
                <a:ea typeface="Calibri"/>
                <a:cs typeface="Calibri"/>
                <a:sym typeface="Calibri"/>
              </a:rPr>
              <a:t>שכבת </a:t>
            </a:r>
            <a:r>
              <a:rPr lang="he-IL" sz="4800" b="1" i="0" u="none" strike="noStrike" cap="none">
                <a:solidFill>
                  <a:schemeClr val="lt1"/>
                </a:solidFill>
                <a:latin typeface="Calibri"/>
                <a:ea typeface="Calibri"/>
                <a:cs typeface="Calibri"/>
                <a:sym typeface="Calibri"/>
              </a:rPr>
              <a:t>ח-ט</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5" name="מלבן 4">
            <a:extLst>
              <a:ext uri="{FF2B5EF4-FFF2-40B4-BE49-F238E27FC236}">
                <a16:creationId xmlns:a16="http://schemas.microsoft.com/office/drawing/2014/main" id="{637605E9-F35C-4FCD-8E0B-01EF8816A9D9}"/>
              </a:ext>
              <a:ext uri="{C183D7F6-B498-43B3-948B-1728B52AA6E4}">
                <adec:decorative xmlns:adec="http://schemas.microsoft.com/office/drawing/2017/decorative" val="1"/>
              </a:ext>
            </a:extLst>
          </p:cNvPr>
          <p:cNvSpPr/>
          <p:nvPr/>
        </p:nvSpPr>
        <p:spPr>
          <a:xfrm>
            <a:off x="0" y="-22228"/>
            <a:ext cx="12192000" cy="14747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כותרת 1">
            <a:extLst>
              <a:ext uri="{FF2B5EF4-FFF2-40B4-BE49-F238E27FC236}">
                <a16:creationId xmlns:a16="http://schemas.microsoft.com/office/drawing/2014/main" id="{FBF70DF0-E64E-4413-9E68-F803305B2080}"/>
              </a:ext>
            </a:extLst>
          </p:cNvPr>
          <p:cNvSpPr txBox="1">
            <a:spLocks noGrp="1"/>
          </p:cNvSpPr>
          <p:nvPr>
            <p:ph type="title" idx="4294967295"/>
          </p:nvPr>
        </p:nvSpPr>
        <p:spPr>
          <a:xfrm>
            <a:off x="1992085" y="17269"/>
            <a:ext cx="8207829" cy="1107996"/>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600" b="1"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שאלות לדיון בכיתה</a:t>
            </a:r>
          </a:p>
        </p:txBody>
      </p:sp>
      <p:sp>
        <p:nvSpPr>
          <p:cNvPr id="4" name="Rectangle 3">
            <a:extLst>
              <a:ext uri="{FF2B5EF4-FFF2-40B4-BE49-F238E27FC236}">
                <a16:creationId xmlns:a16="http://schemas.microsoft.com/office/drawing/2014/main" id="{03328463-2BC1-6584-9246-1C2CC3FFFF37}"/>
              </a:ext>
            </a:extLst>
          </p:cNvPr>
          <p:cNvSpPr/>
          <p:nvPr/>
        </p:nvSpPr>
        <p:spPr>
          <a:xfrm>
            <a:off x="8628843" y="1981030"/>
            <a:ext cx="3041561" cy="2420155"/>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800" dirty="0">
                <a:ln w="0"/>
                <a:solidFill>
                  <a:schemeClr val="tx1"/>
                </a:solidFill>
                <a:latin typeface="Calibri" panose="020F0502020204030204" pitchFamily="34" charset="0"/>
                <a:ea typeface="Calibri" panose="020F0502020204030204" pitchFamily="34" charset="0"/>
                <a:cs typeface="Calibri" panose="020F0502020204030204" pitchFamily="34" charset="0"/>
              </a:rPr>
              <a:t>מהן התחושות והמחשבות שעולות בכם בעקבות הסרטון?</a:t>
            </a:r>
          </a:p>
        </p:txBody>
      </p:sp>
      <p:sp>
        <p:nvSpPr>
          <p:cNvPr id="12" name="Rectangle 11">
            <a:extLst>
              <a:ext uri="{FF2B5EF4-FFF2-40B4-BE49-F238E27FC236}">
                <a16:creationId xmlns:a16="http://schemas.microsoft.com/office/drawing/2014/main" id="{53A718E9-E64F-F4FA-E41E-F86BDD503AC8}"/>
              </a:ext>
            </a:extLst>
          </p:cNvPr>
          <p:cNvSpPr/>
          <p:nvPr/>
        </p:nvSpPr>
        <p:spPr>
          <a:xfrm>
            <a:off x="4555788" y="2449902"/>
            <a:ext cx="3503054" cy="2965967"/>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אם הייתם מגלים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שאנשים עושים שימוש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בבינה מלאכותית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כדי לערוך תמונות או סרטונים עליכם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באופן פוגעני, </a:t>
            </a:r>
            <a:b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800" dirty="0">
                <a:solidFill>
                  <a:schemeClr val="tx1"/>
                </a:solidFill>
                <a:latin typeface="Calibri" panose="020F0502020204030204" pitchFamily="34" charset="0"/>
                <a:ea typeface="Calibri" panose="020F0502020204030204" pitchFamily="34" charset="0"/>
                <a:cs typeface="Calibri" panose="020F0502020204030204" pitchFamily="34" charset="0"/>
              </a:rPr>
              <a:t>איך הייתם מגיבים?</a:t>
            </a:r>
            <a:endParaRPr lang="he-IL" sz="28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71B4D49-4FC8-439E-D0C7-37D049489CAE}"/>
              </a:ext>
            </a:extLst>
          </p:cNvPr>
          <p:cNvSpPr/>
          <p:nvPr/>
        </p:nvSpPr>
        <p:spPr>
          <a:xfrm>
            <a:off x="521596" y="3325968"/>
            <a:ext cx="3503054" cy="2781836"/>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he-IL" sz="2800" dirty="0">
                <a:ln w="0"/>
                <a:solidFill>
                  <a:schemeClr val="tx1"/>
                </a:solidFill>
                <a:latin typeface="Calibri" panose="020F0502020204030204" pitchFamily="34" charset="0"/>
                <a:ea typeface="Calibri" panose="020F0502020204030204" pitchFamily="34" charset="0"/>
                <a:cs typeface="Calibri" panose="020F0502020204030204" pitchFamily="34" charset="0"/>
              </a:rPr>
              <a:t>לאור החדשנות וההתפתחויות המהירות, כיצד לדעתכם ניתן להשתמש בכלי בינה מלאכותית באופן מושכל ולא פוגעני? </a:t>
            </a:r>
          </a:p>
        </p:txBody>
      </p:sp>
      <p:sp>
        <p:nvSpPr>
          <p:cNvPr id="13" name="Rectangle 12">
            <a:extLst>
              <a:ext uri="{FF2B5EF4-FFF2-40B4-BE49-F238E27FC236}">
                <a16:creationId xmlns:a16="http://schemas.microsoft.com/office/drawing/2014/main" id="{26254610-A6AF-C8D4-F92C-95B8131E25AF}"/>
              </a:ext>
              <a:ext uri="{C183D7F6-B498-43B3-948B-1728B52AA6E4}">
                <adec:decorative xmlns:adec="http://schemas.microsoft.com/office/drawing/2017/decorative" val="1"/>
              </a:ext>
            </a:extLst>
          </p:cNvPr>
          <p:cNvSpPr/>
          <p:nvPr/>
        </p:nvSpPr>
        <p:spPr>
          <a:xfrm>
            <a:off x="0" y="6413283"/>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80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F42FD8-1787-69F0-9B2A-EF3EE64DA118}"/>
              </a:ext>
              <a:ext uri="{C183D7F6-B498-43B3-948B-1728B52AA6E4}">
                <adec:decorative xmlns:adec="http://schemas.microsoft.com/office/drawing/2017/decorative" val="1"/>
              </a:ext>
            </a:extLst>
          </p:cNvPr>
          <p:cNvSpPr/>
          <p:nvPr/>
        </p:nvSpPr>
        <p:spPr>
          <a:xfrm>
            <a:off x="0" y="365125"/>
            <a:ext cx="12192000" cy="132962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Rectangle 6">
            <a:extLst>
              <a:ext uri="{FF2B5EF4-FFF2-40B4-BE49-F238E27FC236}">
                <a16:creationId xmlns:a16="http://schemas.microsoft.com/office/drawing/2014/main" id="{21D4F6F8-9053-46EF-265B-5E1D5DDFC642}"/>
              </a:ext>
              <a:ext uri="{C183D7F6-B498-43B3-948B-1728B52AA6E4}">
                <adec:decorative xmlns:adec="http://schemas.microsoft.com/office/drawing/2017/decorative" val="1"/>
              </a:ext>
            </a:extLst>
          </p:cNvPr>
          <p:cNvSpPr/>
          <p:nvPr/>
        </p:nvSpPr>
        <p:spPr>
          <a:xfrm>
            <a:off x="0" y="5163247"/>
            <a:ext cx="12192000" cy="132962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Rectangle 5">
            <a:extLst>
              <a:ext uri="{FF2B5EF4-FFF2-40B4-BE49-F238E27FC236}">
                <a16:creationId xmlns:a16="http://schemas.microsoft.com/office/drawing/2014/main" id="{C205EC89-EB16-182D-4E17-42BA4363F3D7}"/>
              </a:ext>
              <a:ext uri="{C183D7F6-B498-43B3-948B-1728B52AA6E4}">
                <adec:decorative xmlns:adec="http://schemas.microsoft.com/office/drawing/2017/decorative" val="1"/>
              </a:ext>
            </a:extLst>
          </p:cNvPr>
          <p:cNvSpPr/>
          <p:nvPr/>
        </p:nvSpPr>
        <p:spPr>
          <a:xfrm>
            <a:off x="386366" y="270456"/>
            <a:ext cx="10967433" cy="6117465"/>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2" name="Title 1">
            <a:extLst>
              <a:ext uri="{FF2B5EF4-FFF2-40B4-BE49-F238E27FC236}">
                <a16:creationId xmlns:a16="http://schemas.microsoft.com/office/drawing/2014/main" id="{3AC7E2E8-932E-8568-CE8E-0DE98DB5CFF3}"/>
              </a:ext>
            </a:extLst>
          </p:cNvPr>
          <p:cNvSpPr>
            <a:spLocks noGrp="1"/>
          </p:cNvSpPr>
          <p:nvPr>
            <p:ph type="title"/>
          </p:nvPr>
        </p:nvSpPr>
        <p:spPr>
          <a:xfrm>
            <a:off x="838201" y="766142"/>
            <a:ext cx="10722735" cy="1540948"/>
          </a:xfrm>
        </p:spPr>
        <p:txBody>
          <a:bodyPr>
            <a:normAutofit fontScale="90000"/>
          </a:bodyPr>
          <a:lstStyle/>
          <a:p>
            <a:pPr algn="ctr"/>
            <a:r>
              <a:rPr lang="en-US" sz="10700" b="1" i="0" dirty="0">
                <a:solidFill>
                  <a:srgbClr val="0C3058"/>
                </a:solidFill>
                <a:effectLst/>
                <a:latin typeface="Bahnschrift SemiCondensed" panose="020B0502040204020203" pitchFamily="34" charset="0"/>
              </a:rPr>
              <a:t>DeepFake</a:t>
            </a:r>
            <a:br>
              <a:rPr lang="en-US" b="0" i="0" dirty="0">
                <a:solidFill>
                  <a:srgbClr val="0C3058"/>
                </a:solidFill>
                <a:effectLst/>
                <a:latin typeface="Bahnschrift SemiCondensed" panose="020B0502040204020203" pitchFamily="34" charset="0"/>
              </a:rPr>
            </a:br>
            <a:endParaRPr lang="he-IL" dirty="0">
              <a:latin typeface="Bahnschrift SemiCondensed" panose="020B0502040204020203" pitchFamily="34" charset="0"/>
            </a:endParaRPr>
          </a:p>
        </p:txBody>
      </p:sp>
      <p:sp>
        <p:nvSpPr>
          <p:cNvPr id="5" name="TextBox 4">
            <a:extLst>
              <a:ext uri="{FF2B5EF4-FFF2-40B4-BE49-F238E27FC236}">
                <a16:creationId xmlns:a16="http://schemas.microsoft.com/office/drawing/2014/main" id="{30121C4D-FED8-BF42-59D0-FD478FBFE4C4}"/>
              </a:ext>
            </a:extLst>
          </p:cNvPr>
          <p:cNvSpPr txBox="1"/>
          <p:nvPr/>
        </p:nvSpPr>
        <p:spPr>
          <a:xfrm>
            <a:off x="1176807" y="1585842"/>
            <a:ext cx="10045521" cy="4549835"/>
          </a:xfrm>
          <a:prstGeom prst="rect">
            <a:avLst/>
          </a:prstGeom>
          <a:noFill/>
        </p:spPr>
        <p:txBody>
          <a:bodyPr wrap="square" rtlCol="1">
            <a:spAutoFit/>
          </a:bodyPr>
          <a:lstStyle/>
          <a:p>
            <a:pPr algn="ctr" rtl="1">
              <a:lnSpc>
                <a:spcPct val="150000"/>
              </a:lnSpc>
            </a:pPr>
            <a:r>
              <a:rPr lang="he-IL" sz="2800" dirty="0">
                <a:latin typeface="Calibri" panose="020F0502020204030204" pitchFamily="34" charset="0"/>
                <a:ea typeface="Calibri" panose="020F0502020204030204" pitchFamily="34" charset="0"/>
                <a:cs typeface="Calibri" panose="020F0502020204030204" pitchFamily="34" charset="0"/>
              </a:rPr>
              <a:t>"דיפ-פייק" הוא מונח המתאר שימוש בטכנולוגיה מבוססת בינה מלאכותית אשר מאפשרת ליצור תוכן דיגיטלי מזויף, כמו סרטונים או תמונות, </a:t>
            </a:r>
            <a:br>
              <a:rPr lang="en-US" sz="2800" dirty="0">
                <a:latin typeface="Calibri" panose="020F0502020204030204" pitchFamily="34" charset="0"/>
                <a:ea typeface="Calibri" panose="020F0502020204030204" pitchFamily="34" charset="0"/>
                <a:cs typeface="Calibri" panose="020F0502020204030204" pitchFamily="34" charset="0"/>
              </a:rPr>
            </a:br>
            <a:r>
              <a:rPr lang="he-IL" sz="2800" dirty="0">
                <a:latin typeface="Calibri" panose="020F0502020204030204" pitchFamily="34" charset="0"/>
                <a:ea typeface="Calibri" panose="020F0502020204030204" pitchFamily="34" charset="0"/>
                <a:cs typeface="Calibri" panose="020F0502020204030204" pitchFamily="34" charset="0"/>
              </a:rPr>
              <a:t>שימוש בבוטים בקבוצות חברתיות שונות, חיקוי קול ועוד. </a:t>
            </a:r>
            <a:br>
              <a:rPr lang="en-US" sz="2800" dirty="0">
                <a:latin typeface="Calibri" panose="020F0502020204030204" pitchFamily="34" charset="0"/>
                <a:ea typeface="Calibri" panose="020F0502020204030204" pitchFamily="34" charset="0"/>
                <a:cs typeface="Calibri" panose="020F0502020204030204" pitchFamily="34" charset="0"/>
              </a:rPr>
            </a:br>
            <a:r>
              <a:rPr lang="he-IL" sz="2800" dirty="0">
                <a:latin typeface="Calibri" panose="020F0502020204030204" pitchFamily="34" charset="0"/>
                <a:ea typeface="Calibri" panose="020F0502020204030204" pitchFamily="34" charset="0"/>
                <a:cs typeface="Calibri" panose="020F0502020204030204" pitchFamily="34" charset="0"/>
              </a:rPr>
              <a:t>כל זה נראה, על פניו, אמיתי לגמרי, אך למעשה מדובר באלמנטים מעובדים אשר נעשו בצורה מלאכותית. טכנולוגיה זו יכולה לשמש להטעיית הציבור ולגרום לנזק אישי או חברתי, במיוחד כשמשתמשים בה לצורכי בריונות או הפצת מידע שקרי.</a:t>
            </a:r>
          </a:p>
        </p:txBody>
      </p:sp>
      <p:pic>
        <p:nvPicPr>
          <p:cNvPr id="3" name="Picture 2">
            <a:extLst>
              <a:ext uri="{FF2B5EF4-FFF2-40B4-BE49-F238E27FC236}">
                <a16:creationId xmlns:a16="http://schemas.microsoft.com/office/drawing/2014/main" id="{027F315F-29B3-A47E-1B80-672646778F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6366" y="80562"/>
            <a:ext cx="2049137" cy="1825511"/>
          </a:xfrm>
          <a:prstGeom prst="rect">
            <a:avLst/>
          </a:prstGeom>
          <a:ln>
            <a:noFill/>
          </a:ln>
          <a:effectLst>
            <a:softEdge rad="112500"/>
          </a:effectLst>
        </p:spPr>
      </p:pic>
    </p:spTree>
    <p:extLst>
      <p:ext uri="{BB962C8B-B14F-4D97-AF65-F5344CB8AC3E}">
        <p14:creationId xmlns:p14="http://schemas.microsoft.com/office/powerpoint/2010/main" val="201708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5DEBDA-38A8-3264-B311-F6BCB782A0C4}"/>
              </a:ext>
              <a:ext uri="{C183D7F6-B498-43B3-948B-1728B52AA6E4}">
                <adec:decorative xmlns:adec="http://schemas.microsoft.com/office/drawing/2017/decorative" val="1"/>
              </a:ext>
            </a:extLst>
          </p:cNvPr>
          <p:cNvSpPr/>
          <p:nvPr/>
        </p:nvSpPr>
        <p:spPr>
          <a:xfrm>
            <a:off x="386366" y="270456"/>
            <a:ext cx="10967433" cy="6117465"/>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4" name="Rectangle 3">
            <a:extLst>
              <a:ext uri="{FF2B5EF4-FFF2-40B4-BE49-F238E27FC236}">
                <a16:creationId xmlns:a16="http://schemas.microsoft.com/office/drawing/2014/main" id="{E586AB3D-3252-0248-3D43-A46CF5E4D795}"/>
              </a:ext>
            </a:extLst>
          </p:cNvPr>
          <p:cNvSpPr>
            <a:spLocks noGrp="1"/>
          </p:cNvSpPr>
          <p:nvPr>
            <p:ph type="title" idx="4294967295"/>
          </p:nvPr>
        </p:nvSpPr>
        <p:spPr>
          <a:xfrm>
            <a:off x="1576974" y="-123184"/>
            <a:ext cx="9038052" cy="435503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5400" b="0" i="0" u="none" strike="noStrike" kern="1200" cap="none" spc="0" normalizeH="0" baseline="0" noProof="0" dirty="0">
              <a:ln w="0"/>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11500" b="1" i="0" u="none" strike="noStrike" kern="120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רגישות דיגיטלית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w="0"/>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בכל מקום - בכל זמן</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0"/>
              <a:solidFill>
                <a:schemeClr val="tx1"/>
              </a:solidFill>
              <a:effectLst/>
              <a:uLnTx/>
              <a:uFillTx/>
              <a:latin typeface="+mn-lt"/>
              <a:ea typeface="+mn-ea"/>
              <a:cs typeface="+mn-cs"/>
            </a:endParaRPr>
          </a:p>
        </p:txBody>
      </p:sp>
      <p:sp>
        <p:nvSpPr>
          <p:cNvPr id="5" name="Rectangle 4">
            <a:extLst>
              <a:ext uri="{FF2B5EF4-FFF2-40B4-BE49-F238E27FC236}">
                <a16:creationId xmlns:a16="http://schemas.microsoft.com/office/drawing/2014/main" id="{8956FED4-8D28-7A08-CBCF-5A7CB86C4DB7}"/>
              </a:ext>
            </a:extLst>
          </p:cNvPr>
          <p:cNvSpPr/>
          <p:nvPr/>
        </p:nvSpPr>
        <p:spPr>
          <a:xfrm>
            <a:off x="4956764" y="3705068"/>
            <a:ext cx="2587568" cy="584775"/>
          </a:xfrm>
          <a:prstGeom prst="rect">
            <a:avLst/>
          </a:prstGeom>
          <a:noFill/>
        </p:spPr>
        <p:txBody>
          <a:bodyPr wrap="none" lIns="91440" tIns="45720" rIns="91440" bIns="45720">
            <a:spAutoFit/>
          </a:bodyPr>
          <a:lstStyle/>
          <a:p>
            <a:pPr algn="ctr"/>
            <a:r>
              <a:rPr lang="he-IL" sz="320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פעילות בקבוצות</a:t>
            </a:r>
            <a:endParaRPr lang="en-US" sz="320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185631-876210585_small">
            <a:hlinkClick r:id="" action="ppaction://media"/>
            <a:extLst>
              <a:ext uri="{FF2B5EF4-FFF2-40B4-BE49-F238E27FC236}">
                <a16:creationId xmlns:a16="http://schemas.microsoft.com/office/drawing/2014/main" id="{4A950C6D-F8B3-B2A5-907E-AE15D8BAC277}"/>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932608"/>
            <a:ext cx="12192000" cy="1925392"/>
          </a:xfrm>
          <a:prstGeom prst="rect">
            <a:avLst/>
          </a:prstGeom>
        </p:spPr>
      </p:pic>
    </p:spTree>
    <p:extLst>
      <p:ext uri="{BB962C8B-B14F-4D97-AF65-F5344CB8AC3E}">
        <p14:creationId xmlns:p14="http://schemas.microsoft.com/office/powerpoint/2010/main" val="76021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85631-876210585_small">
            <a:hlinkClick r:id="" action="ppaction://media"/>
            <a:extLst>
              <a:ext uri="{FF2B5EF4-FFF2-40B4-BE49-F238E27FC236}">
                <a16:creationId xmlns:a16="http://schemas.microsoft.com/office/drawing/2014/main" id="{BB8CEAED-5ED0-BC86-DFD5-A7DE5C31C726}"/>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82504927-F117-11E1-5370-771E6CA1ACD4}"/>
              </a:ext>
              <a:ext uri="{C183D7F6-B498-43B3-948B-1728B52AA6E4}">
                <adec:decorative xmlns:adec="http://schemas.microsoft.com/office/drawing/2017/decorative" val="1"/>
              </a:ext>
            </a:extLst>
          </p:cNvPr>
          <p:cNvSpPr/>
          <p:nvPr/>
        </p:nvSpPr>
        <p:spPr>
          <a:xfrm>
            <a:off x="807492" y="770714"/>
            <a:ext cx="10577015" cy="5386090"/>
          </a:xfrm>
          <a:prstGeom prst="rect">
            <a:avLst/>
          </a:prstGeom>
          <a:solidFill>
            <a:schemeClr val="bg1"/>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2000" dirty="0"/>
          </a:p>
        </p:txBody>
      </p:sp>
      <p:sp>
        <p:nvSpPr>
          <p:cNvPr id="7" name="TextBox 6">
            <a:extLst>
              <a:ext uri="{FF2B5EF4-FFF2-40B4-BE49-F238E27FC236}">
                <a16:creationId xmlns:a16="http://schemas.microsoft.com/office/drawing/2014/main" id="{DB75BF55-FC70-9B83-296D-1108FCA80F51}"/>
              </a:ext>
            </a:extLst>
          </p:cNvPr>
          <p:cNvSpPr txBox="1">
            <a:spLocks noGrp="1"/>
          </p:cNvSpPr>
          <p:nvPr>
            <p:ph type="title" idx="4294967295"/>
          </p:nvPr>
        </p:nvSpPr>
        <p:spPr>
          <a:xfrm>
            <a:off x="930322" y="892192"/>
            <a:ext cx="10454185" cy="538609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457200" marR="0" lvl="0" indent="-457200" algn="ct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כיצד הסיטואציה הזו יכולה להשפיע על האנשים המעורבים בה?</a:t>
            </a:r>
          </a:p>
          <a:p>
            <a:pPr marL="457200" marR="0" lvl="0" indent="-457200" algn="ct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הציעו פתרונות או דרכי התמודדות שיכולות לעזור במקרה כזה.</a:t>
            </a:r>
          </a:p>
          <a:p>
            <a:pPr marL="457200" marR="0" lvl="0" indent="-457200" algn="ctr" defTabSz="914400" rtl="1"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he-IL" sz="36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נסו לזהות כיצד אפשר למנוע מצב כזה מראש והציעו אילו כללים ניתן להטמיע מבעוד מועד</a:t>
            </a:r>
          </a:p>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601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8" name="מלבן 7">
            <a:extLst>
              <a:ext uri="{FF2B5EF4-FFF2-40B4-BE49-F238E27FC236}">
                <a16:creationId xmlns:a16="http://schemas.microsoft.com/office/drawing/2014/main" id="{1A2B17C3-330C-4670-9BAF-F8B5DAAF116E}"/>
              </a:ext>
              <a:ext uri="{C183D7F6-B498-43B3-948B-1728B52AA6E4}">
                <adec:decorative xmlns:adec="http://schemas.microsoft.com/office/drawing/2017/decorative" val="1"/>
              </a:ext>
            </a:extLst>
          </p:cNvPr>
          <p:cNvSpPr/>
          <p:nvPr/>
        </p:nvSpPr>
        <p:spPr>
          <a:xfrm>
            <a:off x="-1" y="-36858"/>
            <a:ext cx="12192000" cy="14747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כותרת 6">
            <a:extLst>
              <a:ext uri="{FF2B5EF4-FFF2-40B4-BE49-F238E27FC236}">
                <a16:creationId xmlns:a16="http://schemas.microsoft.com/office/drawing/2014/main" id="{81C6A81F-EC82-4969-A8B8-51ACB1AB760D}"/>
              </a:ext>
            </a:extLst>
          </p:cNvPr>
          <p:cNvSpPr txBox="1">
            <a:spLocks noGrp="1"/>
          </p:cNvSpPr>
          <p:nvPr>
            <p:ph type="title" idx="4294967295"/>
          </p:nvPr>
        </p:nvSpPr>
        <p:spPr>
          <a:xfrm>
            <a:off x="1992084" y="99172"/>
            <a:ext cx="8207829" cy="1107996"/>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600" b="1" i="0" u="none" strike="noStrike" kern="1200" cap="none" spc="0" normalizeH="0" baseline="0" noProof="0" dirty="0">
                <a:ln>
                  <a:noFill/>
                </a:ln>
                <a:solidFill>
                  <a:schemeClr val="tx2">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rPr>
              <a:t>מה המסר שלנו?</a:t>
            </a:r>
          </a:p>
        </p:txBody>
      </p:sp>
      <p:sp>
        <p:nvSpPr>
          <p:cNvPr id="2" name="Rectangle 1">
            <a:extLst>
              <a:ext uri="{FF2B5EF4-FFF2-40B4-BE49-F238E27FC236}">
                <a16:creationId xmlns:a16="http://schemas.microsoft.com/office/drawing/2014/main" id="{B86AE578-5D50-1177-CB63-6C4483B589E6}"/>
              </a:ext>
            </a:extLst>
          </p:cNvPr>
          <p:cNvSpPr/>
          <p:nvPr/>
        </p:nvSpPr>
        <p:spPr>
          <a:xfrm>
            <a:off x="8921394" y="1895223"/>
            <a:ext cx="3155324" cy="282047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הבינה המלאכותית היא</a:t>
            </a:r>
          </a:p>
          <a:p>
            <a:pPr marL="0" marR="0" lvl="0" indent="0" algn="ctr" defTabSz="914400" rtl="1" eaLnBrk="0" fontAlgn="base" latinLnBrk="0" hangingPunct="0">
              <a:lnSpc>
                <a:spcPct val="100000"/>
              </a:lnSpc>
              <a:spcBef>
                <a:spcPct val="0"/>
              </a:spcBef>
              <a:spcAft>
                <a:spcPct val="0"/>
              </a:spcAft>
              <a:buClrTx/>
              <a:buSzTx/>
              <a:tabLst/>
            </a:pPr>
            <a:r>
              <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כלי עוצמתי שמסייע ליצירה, פתרון בעיות, וללמידה – אך שימוש </a:t>
            </a:r>
            <a:r>
              <a:rPr lang="he-IL" alt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פוגעני</a:t>
            </a:r>
            <a:r>
              <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באמצעותה עלול לגרום לפגיעות משמעותיות.</a:t>
            </a:r>
          </a:p>
        </p:txBody>
      </p:sp>
      <p:sp>
        <p:nvSpPr>
          <p:cNvPr id="5" name="Rectangle 4">
            <a:extLst>
              <a:ext uri="{FF2B5EF4-FFF2-40B4-BE49-F238E27FC236}">
                <a16:creationId xmlns:a16="http://schemas.microsoft.com/office/drawing/2014/main" id="{0B1E1158-2823-8AC4-3DA2-AF9DCD44594C}"/>
              </a:ext>
            </a:extLst>
          </p:cNvPr>
          <p:cNvSpPr/>
          <p:nvPr/>
        </p:nvSpPr>
        <p:spPr>
          <a:xfrm>
            <a:off x="5174089" y="3042832"/>
            <a:ext cx="3583148" cy="2997558"/>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סרטונים ותמונות שנוצרים בעזרת דיפ-</a:t>
            </a:r>
            <a:r>
              <a:rPr lang="he-IL"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פייק</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עשויים להיראות אמיתיים לחלוטין, </a:t>
            </a:r>
            <a:b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אך הם מזויפים. </a:t>
            </a:r>
            <a:b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חשוב לבחון את התוכן אליו אנו נחשפים ומהיכן נלקח ובמידה ונזהה שמדובר בדיפ-</a:t>
            </a:r>
            <a:r>
              <a:rPr lang="he-IL"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פייק</a:t>
            </a: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 </a:t>
            </a:r>
            <a:br>
              <a:rPr lang="en-US" sz="24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לא נפיץ הלאה.</a:t>
            </a:r>
            <a:endParaRPr lang="he-IL" sz="2400" dirty="0">
              <a:ln w="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EFD9D7C0-5F2A-1C21-13F4-38EA45B5A15A}"/>
              </a:ext>
            </a:extLst>
          </p:cNvPr>
          <p:cNvSpPr/>
          <p:nvPr/>
        </p:nvSpPr>
        <p:spPr>
          <a:xfrm>
            <a:off x="696507" y="1632595"/>
            <a:ext cx="3583148" cy="282047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kumimoji="0" lang="he-IL" altLang="he-IL"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כלים טכנולוגיים דורשים אחריות אישית ומודעות להשלכות – חשוב להשתמש בהם בצורה שמקדמת ערכים של כבוד והוגנות.</a:t>
            </a:r>
          </a:p>
        </p:txBody>
      </p:sp>
      <p:sp>
        <p:nvSpPr>
          <p:cNvPr id="3" name="Rectangle 2">
            <a:extLst>
              <a:ext uri="{FF2B5EF4-FFF2-40B4-BE49-F238E27FC236}">
                <a16:creationId xmlns:a16="http://schemas.microsoft.com/office/drawing/2014/main" id="{3E9AAA1B-6290-0710-64E4-EA7B2F75264C}"/>
              </a:ext>
            </a:extLst>
          </p:cNvPr>
          <p:cNvSpPr/>
          <p:nvPr/>
        </p:nvSpPr>
        <p:spPr>
          <a:xfrm>
            <a:off x="415152" y="5106572"/>
            <a:ext cx="4452269" cy="1538711"/>
          </a:xfrm>
          <a:prstGeom prst="rect">
            <a:avLst/>
          </a:prstGeom>
          <a:solidFill>
            <a:srgbClr val="F2DAFA"/>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במקרה של פגיעה, חשוב לפנות</a:t>
            </a:r>
          </a:p>
          <a:p>
            <a:pPr algn="ctr" rtl="1" eaLnBrk="0" fontAlgn="base" hangingPunct="0">
              <a:spcBef>
                <a:spcPct val="0"/>
              </a:spcBef>
              <a:spcAft>
                <a:spcPct val="0"/>
              </a:spcAft>
            </a:pP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לגורמים השונים על  מנת לקבל יעוץ, </a:t>
            </a:r>
          </a:p>
          <a:p>
            <a:pPr algn="ctr" rtl="1" eaLnBrk="0" fontAlgn="base" hangingPunct="0">
              <a:spcBef>
                <a:spcPct val="0"/>
              </a:spcBef>
              <a:spcAft>
                <a:spcPct val="0"/>
              </a:spcAft>
            </a:pP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תמיכה וליווי, כגון: </a:t>
            </a:r>
          </a:p>
          <a:p>
            <a:pPr algn="ctr" rtl="1" eaLnBrk="0" fontAlgn="base" hangingPunct="0">
              <a:spcBef>
                <a:spcPct val="0"/>
              </a:spcBef>
              <a:spcAft>
                <a:spcPct val="0"/>
              </a:spcAft>
            </a:pPr>
            <a:r>
              <a:rPr lang="he-IL" sz="2400" dirty="0">
                <a:solidFill>
                  <a:schemeClr val="tx1"/>
                </a:solidFill>
                <a:latin typeface="Calibri" panose="020F0502020204030204" pitchFamily="34" charset="0"/>
                <a:ea typeface="Calibri" panose="020F0502020204030204" pitchFamily="34" charset="0"/>
                <a:cs typeface="Calibri" panose="020F0502020204030204" pitchFamily="34" charset="0"/>
              </a:rPr>
              <a:t>הורים/ מורה/ יועצת/ מוקד 105 ועוד. </a:t>
            </a:r>
            <a:r>
              <a:rPr kumimoji="0" lang="he-IL" altLang="he-IL" sz="3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59659" y="1475749"/>
            <a:ext cx="3023613" cy="2233523"/>
          </a:xfrm>
          <a:prstGeom prst="rect">
            <a:avLst/>
          </a:prstGeom>
          <a:noFill/>
          <a:ln>
            <a:noFill/>
          </a:ln>
        </p:spPr>
      </p:pic>
      <p:pic>
        <p:nvPicPr>
          <p:cNvPr id="298" name="Google Shape;298;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49376" y="2191494"/>
            <a:ext cx="2449189" cy="1809199"/>
          </a:xfrm>
          <a:prstGeom prst="rect">
            <a:avLst/>
          </a:prstGeom>
          <a:noFill/>
          <a:ln>
            <a:noFill/>
          </a:ln>
        </p:spPr>
      </p:pic>
      <p:pic>
        <p:nvPicPr>
          <p:cNvPr id="299" name="Google Shape;299;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11932" y="3517348"/>
            <a:ext cx="3023613" cy="2233523"/>
          </a:xfrm>
          <a:prstGeom prst="rect">
            <a:avLst/>
          </a:prstGeom>
          <a:noFill/>
          <a:ln>
            <a:noFill/>
          </a:ln>
        </p:spPr>
      </p:pic>
      <p:pic>
        <p:nvPicPr>
          <p:cNvPr id="300" name="Google Shape;300;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001649" y="1324332"/>
            <a:ext cx="3023613" cy="2233523"/>
          </a:xfrm>
          <a:prstGeom prst="rect">
            <a:avLst/>
          </a:prstGeom>
          <a:noFill/>
          <a:ln>
            <a:noFill/>
          </a:ln>
        </p:spPr>
      </p:pic>
      <p:pic>
        <p:nvPicPr>
          <p:cNvPr id="301" name="Google Shape;301;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150326" y="3846258"/>
            <a:ext cx="2874750" cy="2123559"/>
          </a:xfrm>
          <a:prstGeom prst="rect">
            <a:avLst/>
          </a:prstGeom>
          <a:noFill/>
          <a:ln>
            <a:noFill/>
          </a:ln>
        </p:spPr>
      </p:pic>
      <p:pic>
        <p:nvPicPr>
          <p:cNvPr id="302" name="Google Shape;302;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553426" y="1107129"/>
            <a:ext cx="3023613" cy="2233523"/>
          </a:xfrm>
          <a:prstGeom prst="rect">
            <a:avLst/>
          </a:prstGeom>
          <a:noFill/>
          <a:ln>
            <a:noFill/>
          </a:ln>
        </p:spPr>
      </p:pic>
      <p:pic>
        <p:nvPicPr>
          <p:cNvPr id="303" name="Google Shape;303;p1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59659" y="4031719"/>
            <a:ext cx="4444343" cy="2969119"/>
          </a:xfrm>
          <a:prstGeom prst="rect">
            <a:avLst/>
          </a:prstGeom>
          <a:noFill/>
          <a:ln>
            <a:noFill/>
          </a:ln>
        </p:spPr>
      </p:pic>
      <p:sp>
        <p:nvSpPr>
          <p:cNvPr id="304" name="Google Shape;304;p17">
            <a:extLst>
              <a:ext uri="{C183D7F6-B498-43B3-948B-1728B52AA6E4}">
                <adec:decorative xmlns:adec="http://schemas.microsoft.com/office/drawing/2017/decorative" val="0"/>
              </a:ext>
            </a:extLst>
          </p:cNvPr>
          <p:cNvSpPr>
            <a:spLocks noGrp="1"/>
          </p:cNvSpPr>
          <p:nvPr>
            <p:ph type="title" idx="4294967295"/>
          </p:nvPr>
        </p:nvSpPr>
        <p:spPr>
          <a:xfrm>
            <a:off x="4616098" y="-19904"/>
            <a:ext cx="9068456"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Calibri"/>
              </a:rPr>
              <a:t>מסכמים שיעור</a:t>
            </a:r>
            <a:endParaRPr kumimoji="0" lang="he-IL" sz="1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10" name="Google Shape;310;p17"/>
          <p:cNvSpPr txBox="1"/>
          <p:nvPr/>
        </p:nvSpPr>
        <p:spPr>
          <a:xfrm>
            <a:off x="9477546" y="1649544"/>
            <a:ext cx="2276946" cy="110795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מחשבות שהתעוררו בי במהלך השיעור או בעקבותיו</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05" name="Google Shape;305;p17"/>
          <p:cNvSpPr txBox="1"/>
          <p:nvPr/>
        </p:nvSpPr>
        <p:spPr>
          <a:xfrm>
            <a:off x="5847804" y="1935488"/>
            <a:ext cx="2434856" cy="430887"/>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שריגש אותי</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09" name="Google Shape;309;p17"/>
          <p:cNvSpPr txBox="1"/>
          <p:nvPr/>
        </p:nvSpPr>
        <p:spPr>
          <a:xfrm>
            <a:off x="9858892" y="4338793"/>
            <a:ext cx="1757030" cy="76940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שלמדתי על עצמי היום</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06" name="Google Shape;306;p17"/>
          <p:cNvSpPr txBox="1"/>
          <p:nvPr/>
        </p:nvSpPr>
        <p:spPr>
          <a:xfrm>
            <a:off x="6192637" y="4031719"/>
            <a:ext cx="2423559" cy="110795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מתוך מה שלמדתי בשיעור</a:t>
            </a:r>
            <a:r>
              <a:rPr lang="he-IL"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a:t>
            </a:r>
            <a:r>
              <a:rPr lang="iw-IL" sz="2200" dirty="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 מה אני רוצה לקחת איתי הלאה?</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07" name="Google Shape;307;p17"/>
          <p:cNvSpPr txBox="1"/>
          <p:nvPr/>
        </p:nvSpPr>
        <p:spPr>
          <a:xfrm>
            <a:off x="3695455" y="2711372"/>
            <a:ext cx="1757030" cy="76944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חדש שלמדתי היום</a:t>
            </a:r>
            <a:endParaRPr>
              <a:latin typeface="Calibri" panose="020F0502020204030204" pitchFamily="34" charset="0"/>
              <a:ea typeface="Calibri" panose="020F0502020204030204" pitchFamily="34" charset="0"/>
              <a:cs typeface="Calibri" panose="020F0502020204030204" pitchFamily="34" charset="0"/>
            </a:endParaRPr>
          </a:p>
        </p:txBody>
      </p:sp>
      <p:sp>
        <p:nvSpPr>
          <p:cNvPr id="308" name="Google Shape;308;p17"/>
          <p:cNvSpPr txBox="1"/>
          <p:nvPr/>
        </p:nvSpPr>
        <p:spPr>
          <a:xfrm>
            <a:off x="1006829" y="2086905"/>
            <a:ext cx="1587779" cy="769401"/>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200">
                <a:solidFill>
                  <a:schemeClr val="dk1"/>
                </a:solidFill>
                <a:latin typeface="Calibri" panose="020F0502020204030204" pitchFamily="34" charset="0"/>
                <a:ea typeface="Calibri" panose="020F0502020204030204" pitchFamily="34" charset="0"/>
                <a:cs typeface="Calibri" panose="020F0502020204030204" pitchFamily="34" charset="0"/>
                <a:sym typeface="Gisha"/>
              </a:rPr>
              <a:t>משהו שהפתיע אותי</a:t>
            </a:r>
            <a:endParaRPr>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נספים להדפסה">
            <a:extLst>
              <a:ext uri="{FF2B5EF4-FFF2-40B4-BE49-F238E27FC236}">
                <a16:creationId xmlns:a16="http://schemas.microsoft.com/office/drawing/2014/main" id="{C16AC4C5-0AE3-4B0F-F7A9-F79C81C56DD5}"/>
              </a:ext>
            </a:extLst>
          </p:cNvPr>
          <p:cNvSpPr>
            <a:spLocks noGrp="1"/>
          </p:cNvSpPr>
          <p:nvPr>
            <p:ph type="title" idx="4294967295"/>
          </p:nvPr>
        </p:nvSpPr>
        <p:spPr>
          <a:xfrm>
            <a:off x="0" y="-48296"/>
            <a:ext cx="5679583" cy="6906296"/>
          </a:xfrm>
          <a:prstGeom prst="rect">
            <a:avLst/>
          </a:prstGeom>
          <a:solidFill>
            <a:srgbClr val="F7E8FC"/>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rPr>
              <a:t>להדפסה</a:t>
            </a:r>
            <a:endParaRPr kumimoji="0" lang="he-IL" sz="1800" b="1" i="0" u="none" strike="noStrike" kern="1200" cap="none" spc="0" normalizeH="0" baseline="0" noProof="0" dirty="0">
              <a:ln>
                <a:noFill/>
              </a:ln>
              <a:solidFill>
                <a:schemeClr val="accent1">
                  <a:lumMod val="5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25D40AC6-1F57-417C-6118-4A0DC428ABE6}"/>
              </a:ex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512419" y="1637828"/>
            <a:ext cx="4594157" cy="423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842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546F80-C74A-6E6A-90FE-9CC47BB70DEA}"/>
              </a:ext>
              <a:ext uri="{C183D7F6-B498-43B3-948B-1728B52AA6E4}">
                <adec:decorative xmlns:adec="http://schemas.microsoft.com/office/drawing/2017/decorative" val="1"/>
              </a:ext>
            </a:extLst>
          </p:cNvPr>
          <p:cNvSpPr/>
          <p:nvPr/>
        </p:nvSpPr>
        <p:spPr>
          <a:xfrm>
            <a:off x="9131121"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3EB46161-8A1E-D668-FB67-3ED356AFB292}"/>
              </a:ext>
              <a:ext uri="{C183D7F6-B498-43B3-948B-1728B52AA6E4}">
                <adec:decorative xmlns:adec="http://schemas.microsoft.com/office/drawing/2017/decorative" val="1"/>
              </a:ext>
            </a:extLst>
          </p:cNvPr>
          <p:cNvSpPr/>
          <p:nvPr/>
        </p:nvSpPr>
        <p:spPr>
          <a:xfrm>
            <a:off x="6153956"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B2C7FA12-6413-9A6D-1766-3A6195C867A6}"/>
              </a:ext>
              <a:ext uri="{C183D7F6-B498-43B3-948B-1728B52AA6E4}">
                <adec:decorative xmlns:adec="http://schemas.microsoft.com/office/drawing/2017/decorative" val="1"/>
              </a:ext>
            </a:extLst>
          </p:cNvPr>
          <p:cNvSpPr/>
          <p:nvPr/>
        </p:nvSpPr>
        <p:spPr>
          <a:xfrm>
            <a:off x="3391437"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a:extLst>
              <a:ext uri="{FF2B5EF4-FFF2-40B4-BE49-F238E27FC236}">
                <a16:creationId xmlns:a16="http://schemas.microsoft.com/office/drawing/2014/main" id="{BE1B99DA-BFC1-B97B-E7E6-7487EE3326AE}"/>
              </a:ext>
              <a:ext uri="{C183D7F6-B498-43B3-948B-1728B52AA6E4}">
                <adec:decorative xmlns:adec="http://schemas.microsoft.com/office/drawing/2017/decorative" val="1"/>
              </a:ext>
            </a:extLst>
          </p:cNvPr>
          <p:cNvSpPr/>
          <p:nvPr/>
        </p:nvSpPr>
        <p:spPr>
          <a:xfrm>
            <a:off x="356316" y="837125"/>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00A04F1B-0603-292B-CB7B-114420E3C938}"/>
              </a:ext>
              <a:ext uri="{C183D7F6-B498-43B3-948B-1728B52AA6E4}">
                <adec:decorative xmlns:adec="http://schemas.microsoft.com/office/drawing/2017/decorative" val="1"/>
              </a:ext>
            </a:extLst>
          </p:cNvPr>
          <p:cNvSpPr/>
          <p:nvPr/>
        </p:nvSpPr>
        <p:spPr>
          <a:xfrm>
            <a:off x="9131121" y="3758483"/>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A0F38D0F-C57A-7DDA-99C8-0E3CDF069563}"/>
              </a:ext>
              <a:ext uri="{C183D7F6-B498-43B3-948B-1728B52AA6E4}">
                <adec:decorative xmlns:adec="http://schemas.microsoft.com/office/drawing/2017/decorative" val="1"/>
              </a:ext>
            </a:extLst>
          </p:cNvPr>
          <p:cNvSpPr/>
          <p:nvPr/>
        </p:nvSpPr>
        <p:spPr>
          <a:xfrm>
            <a:off x="6213518" y="3738090"/>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B7D7EFA4-F58B-BDFE-B76D-029768637D23}"/>
              </a:ext>
              <a:ext uri="{C183D7F6-B498-43B3-948B-1728B52AA6E4}">
                <adec:decorative xmlns:adec="http://schemas.microsoft.com/office/drawing/2017/decorative" val="1"/>
              </a:ext>
            </a:extLst>
          </p:cNvPr>
          <p:cNvSpPr/>
          <p:nvPr/>
        </p:nvSpPr>
        <p:spPr>
          <a:xfrm>
            <a:off x="3284916" y="3738090"/>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Rectangle 10">
            <a:extLst>
              <a:ext uri="{FF2B5EF4-FFF2-40B4-BE49-F238E27FC236}">
                <a16:creationId xmlns:a16="http://schemas.microsoft.com/office/drawing/2014/main" id="{806272B0-2DEE-7B33-B61F-FC26EE0CCD7B}"/>
              </a:ext>
              <a:ext uri="{C183D7F6-B498-43B3-948B-1728B52AA6E4}">
                <adec:decorative xmlns:adec="http://schemas.microsoft.com/office/drawing/2017/decorative" val="1"/>
              </a:ext>
            </a:extLst>
          </p:cNvPr>
          <p:cNvSpPr/>
          <p:nvPr/>
        </p:nvSpPr>
        <p:spPr>
          <a:xfrm>
            <a:off x="356315" y="3714771"/>
            <a:ext cx="2704563" cy="2694906"/>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7C763101-C077-6E1D-155C-542BA85C8364}"/>
              </a:ext>
              <a:ext uri="{C183D7F6-B498-43B3-948B-1728B52AA6E4}">
                <adec:decorative xmlns:adec="http://schemas.microsoft.com/office/drawing/2017/decorative" val="1"/>
              </a:ext>
            </a:extLst>
          </p:cNvPr>
          <p:cNvSpPr txBox="1"/>
          <p:nvPr/>
        </p:nvSpPr>
        <p:spPr>
          <a:xfrm>
            <a:off x="9291569" y="1841679"/>
            <a:ext cx="2383666"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מתולתל</a:t>
            </a:r>
          </a:p>
        </p:txBody>
      </p:sp>
      <p:sp>
        <p:nvSpPr>
          <p:cNvPr id="13" name="TextBox 12">
            <a:extLst>
              <a:ext uri="{FF2B5EF4-FFF2-40B4-BE49-F238E27FC236}">
                <a16:creationId xmlns:a16="http://schemas.microsoft.com/office/drawing/2014/main" id="{F3377462-3B17-69C5-AAE3-E0A0CE9478B8}"/>
              </a:ext>
              <a:ext uri="{C183D7F6-B498-43B3-948B-1728B52AA6E4}">
                <adec:decorative xmlns:adec="http://schemas.microsoft.com/office/drawing/2017/decorative" val="1"/>
              </a:ext>
            </a:extLst>
          </p:cNvPr>
          <p:cNvSpPr txBox="1"/>
          <p:nvPr/>
        </p:nvSpPr>
        <p:spPr>
          <a:xfrm>
            <a:off x="6581104" y="1841679"/>
            <a:ext cx="1931831"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קרחת</a:t>
            </a:r>
          </a:p>
        </p:txBody>
      </p:sp>
      <p:sp>
        <p:nvSpPr>
          <p:cNvPr id="14" name="TextBox 13">
            <a:extLst>
              <a:ext uri="{FF2B5EF4-FFF2-40B4-BE49-F238E27FC236}">
                <a16:creationId xmlns:a16="http://schemas.microsoft.com/office/drawing/2014/main" id="{37F9280B-326E-547D-A0B7-98BB1D8B8D12}"/>
              </a:ext>
              <a:ext uri="{C183D7F6-B498-43B3-948B-1728B52AA6E4}">
                <adec:decorative xmlns:adec="http://schemas.microsoft.com/office/drawing/2017/decorative" val="1"/>
              </a:ext>
            </a:extLst>
          </p:cNvPr>
          <p:cNvSpPr txBox="1"/>
          <p:nvPr/>
        </p:nvSpPr>
        <p:spPr>
          <a:xfrm>
            <a:off x="3880830" y="1722913"/>
            <a:ext cx="2000523"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קוקיות</a:t>
            </a:r>
          </a:p>
        </p:txBody>
      </p:sp>
      <p:sp>
        <p:nvSpPr>
          <p:cNvPr id="15" name="TextBox 14">
            <a:extLst>
              <a:ext uri="{FF2B5EF4-FFF2-40B4-BE49-F238E27FC236}">
                <a16:creationId xmlns:a16="http://schemas.microsoft.com/office/drawing/2014/main" id="{F2F80C79-EC9E-F4C3-FD9D-94F2DCC8B14D}"/>
              </a:ext>
              <a:ext uri="{C183D7F6-B498-43B3-948B-1728B52AA6E4}">
                <adec:decorative xmlns:adec="http://schemas.microsoft.com/office/drawing/2017/decorative" val="1"/>
              </a:ext>
            </a:extLst>
          </p:cNvPr>
          <p:cNvSpPr txBox="1"/>
          <p:nvPr/>
        </p:nvSpPr>
        <p:spPr>
          <a:xfrm>
            <a:off x="838467" y="1680328"/>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צמות</a:t>
            </a:r>
          </a:p>
        </p:txBody>
      </p:sp>
      <p:sp>
        <p:nvSpPr>
          <p:cNvPr id="16" name="TextBox 15">
            <a:extLst>
              <a:ext uri="{FF2B5EF4-FFF2-40B4-BE49-F238E27FC236}">
                <a16:creationId xmlns:a16="http://schemas.microsoft.com/office/drawing/2014/main" id="{B6260C61-8743-782B-1416-FEBF43B4EB75}"/>
              </a:ext>
              <a:ext uri="{C183D7F6-B498-43B3-948B-1728B52AA6E4}">
                <adec:decorative xmlns:adec="http://schemas.microsoft.com/office/drawing/2017/decorative" val="1"/>
              </a:ext>
            </a:extLst>
          </p:cNvPr>
          <p:cNvSpPr txBox="1"/>
          <p:nvPr/>
        </p:nvSpPr>
        <p:spPr>
          <a:xfrm>
            <a:off x="9179415" y="3769563"/>
            <a:ext cx="2607973" cy="258532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תספורת שנות ה-60</a:t>
            </a:r>
          </a:p>
        </p:txBody>
      </p:sp>
      <p:sp>
        <p:nvSpPr>
          <p:cNvPr id="17" name="TextBox 16">
            <a:extLst>
              <a:ext uri="{FF2B5EF4-FFF2-40B4-BE49-F238E27FC236}">
                <a16:creationId xmlns:a16="http://schemas.microsoft.com/office/drawing/2014/main" id="{B21E0892-949E-1AB9-5319-F83DDC9A7D2D}"/>
              </a:ext>
              <a:ext uri="{C183D7F6-B498-43B3-948B-1728B52AA6E4}">
                <adec:decorative xmlns:adec="http://schemas.microsoft.com/office/drawing/2017/decorative" val="1"/>
              </a:ext>
            </a:extLst>
          </p:cNvPr>
          <p:cNvSpPr txBox="1"/>
          <p:nvPr/>
        </p:nvSpPr>
        <p:spPr>
          <a:xfrm>
            <a:off x="6692184" y="4305471"/>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צמות</a:t>
            </a:r>
          </a:p>
        </p:txBody>
      </p:sp>
      <p:sp>
        <p:nvSpPr>
          <p:cNvPr id="18" name="TextBox 17">
            <a:extLst>
              <a:ext uri="{FF2B5EF4-FFF2-40B4-BE49-F238E27FC236}">
                <a16:creationId xmlns:a16="http://schemas.microsoft.com/office/drawing/2014/main" id="{07E77547-917D-913F-6134-B1EA64444756}"/>
              </a:ext>
              <a:ext uri="{C183D7F6-B498-43B3-948B-1728B52AA6E4}">
                <adec:decorative xmlns:adec="http://schemas.microsoft.com/office/drawing/2017/decorative" val="1"/>
              </a:ext>
            </a:extLst>
          </p:cNvPr>
          <p:cNvSpPr txBox="1"/>
          <p:nvPr/>
        </p:nvSpPr>
        <p:spPr>
          <a:xfrm>
            <a:off x="3938788" y="3738090"/>
            <a:ext cx="1609860" cy="258532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עם כובע רחצה</a:t>
            </a:r>
          </a:p>
        </p:txBody>
      </p:sp>
      <p:sp>
        <p:nvSpPr>
          <p:cNvPr id="19" name="TextBox 18">
            <a:extLst>
              <a:ext uri="{FF2B5EF4-FFF2-40B4-BE49-F238E27FC236}">
                <a16:creationId xmlns:a16="http://schemas.microsoft.com/office/drawing/2014/main" id="{FDF3DEE7-A9D9-79E5-7226-D2F39376F9AE}"/>
              </a:ext>
              <a:ext uri="{C183D7F6-B498-43B3-948B-1728B52AA6E4}">
                <adec:decorative xmlns:adec="http://schemas.microsoft.com/office/drawing/2017/decorative" val="1"/>
              </a:ext>
            </a:extLst>
          </p:cNvPr>
          <p:cNvSpPr txBox="1"/>
          <p:nvPr/>
        </p:nvSpPr>
        <p:spPr>
          <a:xfrm>
            <a:off x="572839" y="4185061"/>
            <a:ext cx="2282513"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תספורת עתידנית</a:t>
            </a:r>
          </a:p>
        </p:txBody>
      </p:sp>
      <p:sp>
        <p:nvSpPr>
          <p:cNvPr id="2" name="כותרת 1">
            <a:extLst>
              <a:ext uri="{FF2B5EF4-FFF2-40B4-BE49-F238E27FC236}">
                <a16:creationId xmlns:a16="http://schemas.microsoft.com/office/drawing/2014/main" id="{083AC652-4C3C-4339-A081-97670E57BEBA}"/>
              </a:ext>
            </a:extLst>
          </p:cNvPr>
          <p:cNvSpPr txBox="1">
            <a:spLocks noGrp="1"/>
          </p:cNvSpPr>
          <p:nvPr>
            <p:ph type="title" idx="4294967295"/>
          </p:nvPr>
        </p:nvSpPr>
        <p:spPr>
          <a:xfrm>
            <a:off x="9975273" y="277587"/>
            <a:ext cx="1699963"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דף להדפסה</a:t>
            </a:r>
          </a:p>
        </p:txBody>
      </p:sp>
    </p:spTree>
    <p:extLst>
      <p:ext uri="{BB962C8B-B14F-4D97-AF65-F5344CB8AC3E}">
        <p14:creationId xmlns:p14="http://schemas.microsoft.com/office/powerpoint/2010/main" val="3864727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BB502-6EA6-8EF6-B97B-719371AE430B}"/>
              </a:ext>
              <a:ext uri="{C183D7F6-B498-43B3-948B-1728B52AA6E4}">
                <adec:decorative xmlns:adec="http://schemas.microsoft.com/office/drawing/2017/decorative" val="1"/>
              </a:ext>
            </a:extLst>
          </p:cNvPr>
          <p:cNvSpPr/>
          <p:nvPr/>
        </p:nvSpPr>
        <p:spPr>
          <a:xfrm>
            <a:off x="9131121"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9420D9B7-BD2A-C253-2DB4-E5345F4F7194}"/>
              </a:ext>
              <a:ext uri="{C183D7F6-B498-43B3-948B-1728B52AA6E4}">
                <adec:decorative xmlns:adec="http://schemas.microsoft.com/office/drawing/2017/decorative" val="1"/>
              </a:ext>
            </a:extLst>
          </p:cNvPr>
          <p:cNvSpPr/>
          <p:nvPr/>
        </p:nvSpPr>
        <p:spPr>
          <a:xfrm>
            <a:off x="356316"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8598130C-758B-C269-98C8-9D82CCFA687B}"/>
              </a:ext>
              <a:ext uri="{C183D7F6-B498-43B3-948B-1728B52AA6E4}">
                <adec:decorative xmlns:adec="http://schemas.microsoft.com/office/drawing/2017/decorative" val="1"/>
              </a:ext>
            </a:extLst>
          </p:cNvPr>
          <p:cNvSpPr/>
          <p:nvPr/>
        </p:nvSpPr>
        <p:spPr>
          <a:xfrm>
            <a:off x="3257283"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a:extLst>
              <a:ext uri="{FF2B5EF4-FFF2-40B4-BE49-F238E27FC236}">
                <a16:creationId xmlns:a16="http://schemas.microsoft.com/office/drawing/2014/main" id="{1C94E515-2769-AC17-6A8B-8D094A783A88}"/>
              </a:ext>
              <a:ext uri="{C183D7F6-B498-43B3-948B-1728B52AA6E4}">
                <adec:decorative xmlns:adec="http://schemas.microsoft.com/office/drawing/2017/decorative" val="1"/>
              </a:ext>
            </a:extLst>
          </p:cNvPr>
          <p:cNvSpPr/>
          <p:nvPr/>
        </p:nvSpPr>
        <p:spPr>
          <a:xfrm>
            <a:off x="6158250" y="837125"/>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85081BDD-3135-1B49-5C47-B6D98D6015DC}"/>
              </a:ext>
              <a:ext uri="{C183D7F6-B498-43B3-948B-1728B52AA6E4}">
                <adec:decorative xmlns:adec="http://schemas.microsoft.com/office/drawing/2017/decorative" val="1"/>
              </a:ext>
            </a:extLst>
          </p:cNvPr>
          <p:cNvSpPr/>
          <p:nvPr/>
        </p:nvSpPr>
        <p:spPr>
          <a:xfrm>
            <a:off x="9131121" y="3850781"/>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673099C5-C65E-9EB5-F6F0-88AA862AC1BF}"/>
              </a:ext>
              <a:ext uri="{C183D7F6-B498-43B3-948B-1728B52AA6E4}">
                <adec:decorative xmlns:adec="http://schemas.microsoft.com/office/drawing/2017/decorative" val="1"/>
              </a:ext>
            </a:extLst>
          </p:cNvPr>
          <p:cNvSpPr/>
          <p:nvPr/>
        </p:nvSpPr>
        <p:spPr>
          <a:xfrm>
            <a:off x="6194201" y="3821079"/>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E21D9064-279A-EB2B-84F1-5B22D91B916C}"/>
              </a:ext>
              <a:ext uri="{C183D7F6-B498-43B3-948B-1728B52AA6E4}">
                <adec:decorative xmlns:adec="http://schemas.microsoft.com/office/drawing/2017/decorative" val="1"/>
              </a:ext>
            </a:extLst>
          </p:cNvPr>
          <p:cNvSpPr/>
          <p:nvPr/>
        </p:nvSpPr>
        <p:spPr>
          <a:xfrm>
            <a:off x="3257282" y="3844344"/>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Rectangle 10">
            <a:extLst>
              <a:ext uri="{FF2B5EF4-FFF2-40B4-BE49-F238E27FC236}">
                <a16:creationId xmlns:a16="http://schemas.microsoft.com/office/drawing/2014/main" id="{6AE52CFD-024F-BCE9-9371-0F7EA5E54F20}"/>
              </a:ext>
              <a:ext uri="{C183D7F6-B498-43B3-948B-1728B52AA6E4}">
                <adec:decorative xmlns:adec="http://schemas.microsoft.com/office/drawing/2017/decorative" val="1"/>
              </a:ext>
            </a:extLst>
          </p:cNvPr>
          <p:cNvSpPr/>
          <p:nvPr/>
        </p:nvSpPr>
        <p:spPr>
          <a:xfrm>
            <a:off x="356316" y="3850781"/>
            <a:ext cx="2704563" cy="2694906"/>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AAF45DFF-2965-C6C8-0B62-EB1605A4E6AF}"/>
              </a:ext>
              <a:ext uri="{C183D7F6-B498-43B3-948B-1728B52AA6E4}">
                <adec:decorative xmlns:adec="http://schemas.microsoft.com/office/drawing/2017/decorative" val="1"/>
              </a:ext>
            </a:extLst>
          </p:cNvPr>
          <p:cNvSpPr txBox="1"/>
          <p:nvPr/>
        </p:nvSpPr>
        <p:spPr>
          <a:xfrm>
            <a:off x="9710670" y="1867437"/>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מורה</a:t>
            </a:r>
          </a:p>
        </p:txBody>
      </p:sp>
      <p:sp>
        <p:nvSpPr>
          <p:cNvPr id="13" name="TextBox 12">
            <a:extLst>
              <a:ext uri="{FF2B5EF4-FFF2-40B4-BE49-F238E27FC236}">
                <a16:creationId xmlns:a16="http://schemas.microsoft.com/office/drawing/2014/main" id="{14728100-68A4-748F-70EA-994F9A75125B}"/>
              </a:ext>
              <a:ext uri="{C183D7F6-B498-43B3-948B-1728B52AA6E4}">
                <adec:decorative xmlns:adec="http://schemas.microsoft.com/office/drawing/2017/decorative" val="1"/>
              </a:ext>
            </a:extLst>
          </p:cNvPr>
          <p:cNvSpPr txBox="1"/>
          <p:nvPr/>
        </p:nvSpPr>
        <p:spPr>
          <a:xfrm>
            <a:off x="6705601" y="1867437"/>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רופא</a:t>
            </a:r>
          </a:p>
        </p:txBody>
      </p:sp>
      <p:sp>
        <p:nvSpPr>
          <p:cNvPr id="14" name="TextBox 13">
            <a:extLst>
              <a:ext uri="{FF2B5EF4-FFF2-40B4-BE49-F238E27FC236}">
                <a16:creationId xmlns:a16="http://schemas.microsoft.com/office/drawing/2014/main" id="{BD049188-7005-9C28-A828-73FFC87DA7CB}"/>
              </a:ext>
              <a:ext uri="{C183D7F6-B498-43B3-948B-1728B52AA6E4}">
                <adec:decorative xmlns:adec="http://schemas.microsoft.com/office/drawing/2017/decorative" val="1"/>
              </a:ext>
            </a:extLst>
          </p:cNvPr>
          <p:cNvSpPr txBox="1"/>
          <p:nvPr/>
        </p:nvSpPr>
        <p:spPr>
          <a:xfrm>
            <a:off x="3451537" y="1571855"/>
            <a:ext cx="2079940"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לוחם סמוראי</a:t>
            </a:r>
          </a:p>
        </p:txBody>
      </p:sp>
      <p:sp>
        <p:nvSpPr>
          <p:cNvPr id="15" name="TextBox 14">
            <a:extLst>
              <a:ext uri="{FF2B5EF4-FFF2-40B4-BE49-F238E27FC236}">
                <a16:creationId xmlns:a16="http://schemas.microsoft.com/office/drawing/2014/main" id="{B8F84E65-3251-145A-324D-B1AC840BF479}"/>
              </a:ext>
              <a:ext uri="{C183D7F6-B498-43B3-948B-1728B52AA6E4}">
                <adec:decorative xmlns:adec="http://schemas.microsoft.com/office/drawing/2017/decorative" val="1"/>
              </a:ext>
            </a:extLst>
          </p:cNvPr>
          <p:cNvSpPr txBox="1"/>
          <p:nvPr/>
        </p:nvSpPr>
        <p:spPr>
          <a:xfrm>
            <a:off x="773803" y="1867437"/>
            <a:ext cx="1968326"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תירס</a:t>
            </a:r>
          </a:p>
        </p:txBody>
      </p:sp>
      <p:sp>
        <p:nvSpPr>
          <p:cNvPr id="16" name="TextBox 15">
            <a:extLst>
              <a:ext uri="{FF2B5EF4-FFF2-40B4-BE49-F238E27FC236}">
                <a16:creationId xmlns:a16="http://schemas.microsoft.com/office/drawing/2014/main" id="{19C0418C-66DB-6C82-76DF-46CA3327EEAB}"/>
              </a:ext>
              <a:ext uri="{C183D7F6-B498-43B3-948B-1728B52AA6E4}">
                <adec:decorative xmlns:adec="http://schemas.microsoft.com/office/drawing/2017/decorative" val="1"/>
              </a:ext>
            </a:extLst>
          </p:cNvPr>
          <p:cNvSpPr txBox="1"/>
          <p:nvPr/>
        </p:nvSpPr>
        <p:spPr>
          <a:xfrm>
            <a:off x="9710670" y="4562343"/>
            <a:ext cx="1609860"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דוב גריזלי</a:t>
            </a:r>
          </a:p>
        </p:txBody>
      </p:sp>
      <p:sp>
        <p:nvSpPr>
          <p:cNvPr id="17" name="TextBox 16">
            <a:extLst>
              <a:ext uri="{FF2B5EF4-FFF2-40B4-BE49-F238E27FC236}">
                <a16:creationId xmlns:a16="http://schemas.microsoft.com/office/drawing/2014/main" id="{F16CEBD3-FB52-E25D-DC54-619E34FCE5D2}"/>
              </a:ext>
              <a:ext uri="{C183D7F6-B498-43B3-948B-1728B52AA6E4}">
                <adec:decorative xmlns:adec="http://schemas.microsoft.com/office/drawing/2017/decorative" val="1"/>
              </a:ext>
            </a:extLst>
          </p:cNvPr>
          <p:cNvSpPr txBox="1"/>
          <p:nvPr/>
        </p:nvSpPr>
        <p:spPr>
          <a:xfrm>
            <a:off x="6741551" y="4321071"/>
            <a:ext cx="1609860"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אדם קדמון</a:t>
            </a:r>
          </a:p>
        </p:txBody>
      </p:sp>
      <p:sp>
        <p:nvSpPr>
          <p:cNvPr id="18" name="TextBox 17">
            <a:extLst>
              <a:ext uri="{FF2B5EF4-FFF2-40B4-BE49-F238E27FC236}">
                <a16:creationId xmlns:a16="http://schemas.microsoft.com/office/drawing/2014/main" id="{FA69D465-237C-0042-8217-32BC6115D076}"/>
              </a:ext>
              <a:ext uri="{C183D7F6-B498-43B3-948B-1728B52AA6E4}">
                <adec:decorative xmlns:adec="http://schemas.microsoft.com/office/drawing/2017/decorative" val="1"/>
              </a:ext>
            </a:extLst>
          </p:cNvPr>
          <p:cNvSpPr txBox="1"/>
          <p:nvPr/>
        </p:nvSpPr>
        <p:spPr>
          <a:xfrm>
            <a:off x="3840587" y="4562343"/>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קוף</a:t>
            </a:r>
          </a:p>
        </p:txBody>
      </p:sp>
      <p:sp>
        <p:nvSpPr>
          <p:cNvPr id="19" name="TextBox 18">
            <a:extLst>
              <a:ext uri="{FF2B5EF4-FFF2-40B4-BE49-F238E27FC236}">
                <a16:creationId xmlns:a16="http://schemas.microsoft.com/office/drawing/2014/main" id="{8A88C536-99EC-7700-98E9-0789ECB40E63}"/>
              </a:ext>
              <a:ext uri="{C183D7F6-B498-43B3-948B-1728B52AA6E4}">
                <adec:decorative xmlns:adec="http://schemas.microsoft.com/office/drawing/2017/decorative" val="1"/>
              </a:ext>
            </a:extLst>
          </p:cNvPr>
          <p:cNvSpPr txBox="1"/>
          <p:nvPr/>
        </p:nvSpPr>
        <p:spPr>
          <a:xfrm>
            <a:off x="1100069" y="4562343"/>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תינוק</a:t>
            </a:r>
          </a:p>
        </p:txBody>
      </p:sp>
      <p:sp>
        <p:nvSpPr>
          <p:cNvPr id="20" name="כותרת 19">
            <a:extLst>
              <a:ext uri="{FF2B5EF4-FFF2-40B4-BE49-F238E27FC236}">
                <a16:creationId xmlns:a16="http://schemas.microsoft.com/office/drawing/2014/main" id="{97066CFB-8EC3-4426-80C0-2B8C25D76696}"/>
              </a:ext>
            </a:extLst>
          </p:cNvPr>
          <p:cNvSpPr txBox="1">
            <a:spLocks noGrp="1"/>
          </p:cNvSpPr>
          <p:nvPr>
            <p:ph type="title" idx="4294967295"/>
          </p:nvPr>
        </p:nvSpPr>
        <p:spPr>
          <a:xfrm>
            <a:off x="9975273" y="277587"/>
            <a:ext cx="1699963"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דף להדפסה</a:t>
            </a:r>
          </a:p>
        </p:txBody>
      </p:sp>
    </p:spTree>
    <p:extLst>
      <p:ext uri="{BB962C8B-B14F-4D97-AF65-F5344CB8AC3E}">
        <p14:creationId xmlns:p14="http://schemas.microsoft.com/office/powerpoint/2010/main" val="1986908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DFA587-6523-04B9-9477-18AACCB587E3}"/>
              </a:ext>
              <a:ext uri="{C183D7F6-B498-43B3-948B-1728B52AA6E4}">
                <adec:decorative xmlns:adec="http://schemas.microsoft.com/office/drawing/2017/decorative" val="1"/>
              </a:ext>
            </a:extLst>
          </p:cNvPr>
          <p:cNvSpPr/>
          <p:nvPr/>
        </p:nvSpPr>
        <p:spPr>
          <a:xfrm>
            <a:off x="9131121"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B0ED6D30-BB1F-CC34-D1A1-1CD27BB54B95}"/>
              </a:ext>
              <a:ext uri="{C183D7F6-B498-43B3-948B-1728B52AA6E4}">
                <adec:decorative xmlns:adec="http://schemas.microsoft.com/office/drawing/2017/decorative" val="1"/>
              </a:ext>
            </a:extLst>
          </p:cNvPr>
          <p:cNvSpPr/>
          <p:nvPr/>
        </p:nvSpPr>
        <p:spPr>
          <a:xfrm>
            <a:off x="6196884"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E9AFF584-A50E-C3B4-23C3-177B01610648}"/>
              </a:ext>
              <a:ext uri="{C183D7F6-B498-43B3-948B-1728B52AA6E4}">
                <adec:decorative xmlns:adec="http://schemas.microsoft.com/office/drawing/2017/decorative" val="1"/>
              </a:ext>
            </a:extLst>
          </p:cNvPr>
          <p:cNvSpPr/>
          <p:nvPr/>
        </p:nvSpPr>
        <p:spPr>
          <a:xfrm>
            <a:off x="3339921" y="837125"/>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a:extLst>
              <a:ext uri="{FF2B5EF4-FFF2-40B4-BE49-F238E27FC236}">
                <a16:creationId xmlns:a16="http://schemas.microsoft.com/office/drawing/2014/main" id="{FA95E485-6615-0351-C68D-09729C9477BE}"/>
              </a:ext>
              <a:ext uri="{C183D7F6-B498-43B3-948B-1728B52AA6E4}">
                <adec:decorative xmlns:adec="http://schemas.microsoft.com/office/drawing/2017/decorative" val="1"/>
              </a:ext>
            </a:extLst>
          </p:cNvPr>
          <p:cNvSpPr/>
          <p:nvPr/>
        </p:nvSpPr>
        <p:spPr>
          <a:xfrm>
            <a:off x="405684" y="930651"/>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6528FFD2-3F47-3F12-4A0F-41216E3BE67B}"/>
              </a:ext>
              <a:ext uri="{C183D7F6-B498-43B3-948B-1728B52AA6E4}">
                <adec:decorative xmlns:adec="http://schemas.microsoft.com/office/drawing/2017/decorative" val="1"/>
              </a:ext>
            </a:extLst>
          </p:cNvPr>
          <p:cNvSpPr/>
          <p:nvPr/>
        </p:nvSpPr>
        <p:spPr>
          <a:xfrm>
            <a:off x="9131121"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BB36371D-3DBE-75B8-0A92-C04FB6F9E877}"/>
              </a:ext>
              <a:ext uri="{C183D7F6-B498-43B3-948B-1728B52AA6E4}">
                <adec:decorative xmlns:adec="http://schemas.microsoft.com/office/drawing/2017/decorative" val="1"/>
              </a:ext>
            </a:extLst>
          </p:cNvPr>
          <p:cNvSpPr/>
          <p:nvPr/>
        </p:nvSpPr>
        <p:spPr>
          <a:xfrm>
            <a:off x="6235520" y="3771361"/>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BFE3589F-0B3E-4683-B357-551BD74F9FF2}"/>
              </a:ext>
              <a:ext uri="{C183D7F6-B498-43B3-948B-1728B52AA6E4}">
                <adec:decorative xmlns:adec="http://schemas.microsoft.com/office/drawing/2017/decorative" val="1"/>
              </a:ext>
            </a:extLst>
          </p:cNvPr>
          <p:cNvSpPr/>
          <p:nvPr/>
        </p:nvSpPr>
        <p:spPr>
          <a:xfrm>
            <a:off x="3339920"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Rectangle 10">
            <a:extLst>
              <a:ext uri="{FF2B5EF4-FFF2-40B4-BE49-F238E27FC236}">
                <a16:creationId xmlns:a16="http://schemas.microsoft.com/office/drawing/2014/main" id="{28EA209B-4895-6B8D-81B2-539A58C434AB}"/>
              </a:ext>
              <a:ext uri="{C183D7F6-B498-43B3-948B-1728B52AA6E4}">
                <adec:decorative xmlns:adec="http://schemas.microsoft.com/office/drawing/2017/decorative" val="1"/>
              </a:ext>
            </a:extLst>
          </p:cNvPr>
          <p:cNvSpPr/>
          <p:nvPr/>
        </p:nvSpPr>
        <p:spPr>
          <a:xfrm>
            <a:off x="470078" y="3771362"/>
            <a:ext cx="2704563" cy="2694906"/>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 name="TextBox 12">
            <a:extLst>
              <a:ext uri="{FF2B5EF4-FFF2-40B4-BE49-F238E27FC236}">
                <a16:creationId xmlns:a16="http://schemas.microsoft.com/office/drawing/2014/main" id="{B5E27C6F-1288-0A54-7DE5-A535B0B177A6}"/>
              </a:ext>
              <a:ext uri="{C183D7F6-B498-43B3-948B-1728B52AA6E4}">
                <adec:decorative xmlns:adec="http://schemas.microsoft.com/office/drawing/2017/decorative" val="1"/>
              </a:ext>
            </a:extLst>
          </p:cNvPr>
          <p:cNvSpPr txBox="1"/>
          <p:nvPr/>
        </p:nvSpPr>
        <p:spPr>
          <a:xfrm>
            <a:off x="9131121" y="1307415"/>
            <a:ext cx="238366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מטפס.ת על עץ</a:t>
            </a:r>
          </a:p>
        </p:txBody>
      </p:sp>
      <p:sp>
        <p:nvSpPr>
          <p:cNvPr id="14" name="TextBox 13">
            <a:extLst>
              <a:ext uri="{FF2B5EF4-FFF2-40B4-BE49-F238E27FC236}">
                <a16:creationId xmlns:a16="http://schemas.microsoft.com/office/drawing/2014/main" id="{5050DC95-F5BC-BCD2-2353-29CCFFFA8DD8}"/>
              </a:ext>
              <a:ext uri="{C183D7F6-B498-43B3-948B-1728B52AA6E4}">
                <adec:decorative xmlns:adec="http://schemas.microsoft.com/office/drawing/2017/decorative" val="1"/>
              </a:ext>
            </a:extLst>
          </p:cNvPr>
          <p:cNvSpPr txBox="1"/>
          <p:nvPr/>
        </p:nvSpPr>
        <p:spPr>
          <a:xfrm>
            <a:off x="6274158" y="1307415"/>
            <a:ext cx="238366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עושה כביסה</a:t>
            </a:r>
          </a:p>
        </p:txBody>
      </p:sp>
      <p:sp>
        <p:nvSpPr>
          <p:cNvPr id="15" name="TextBox 14">
            <a:extLst>
              <a:ext uri="{FF2B5EF4-FFF2-40B4-BE49-F238E27FC236}">
                <a16:creationId xmlns:a16="http://schemas.microsoft.com/office/drawing/2014/main" id="{B0AF2BCB-2AB2-FB78-7B04-6CC25A0B3176}"/>
              </a:ext>
              <a:ext uri="{C183D7F6-B498-43B3-948B-1728B52AA6E4}">
                <adec:decorative xmlns:adec="http://schemas.microsoft.com/office/drawing/2017/decorative" val="1"/>
              </a:ext>
            </a:extLst>
          </p:cNvPr>
          <p:cNvSpPr txBox="1"/>
          <p:nvPr/>
        </p:nvSpPr>
        <p:spPr>
          <a:xfrm>
            <a:off x="3492321" y="1400941"/>
            <a:ext cx="238366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רוקד.ת על במה</a:t>
            </a:r>
          </a:p>
        </p:txBody>
      </p:sp>
      <p:sp>
        <p:nvSpPr>
          <p:cNvPr id="16" name="TextBox 15">
            <a:extLst>
              <a:ext uri="{FF2B5EF4-FFF2-40B4-BE49-F238E27FC236}">
                <a16:creationId xmlns:a16="http://schemas.microsoft.com/office/drawing/2014/main" id="{ACC93992-A520-B3CF-C983-B2ED03E7AD4B}"/>
              </a:ext>
              <a:ext uri="{C183D7F6-B498-43B3-948B-1728B52AA6E4}">
                <adec:decorative xmlns:adec="http://schemas.microsoft.com/office/drawing/2017/decorative" val="1"/>
              </a:ext>
            </a:extLst>
          </p:cNvPr>
          <p:cNvSpPr txBox="1"/>
          <p:nvPr/>
        </p:nvSpPr>
        <p:spPr>
          <a:xfrm>
            <a:off x="566132" y="1307415"/>
            <a:ext cx="238366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כורת.ת עצים</a:t>
            </a:r>
          </a:p>
        </p:txBody>
      </p:sp>
      <p:sp>
        <p:nvSpPr>
          <p:cNvPr id="17" name="TextBox 16">
            <a:extLst>
              <a:ext uri="{FF2B5EF4-FFF2-40B4-BE49-F238E27FC236}">
                <a16:creationId xmlns:a16="http://schemas.microsoft.com/office/drawing/2014/main" id="{3123CE37-8757-EF1A-1412-00C6166CC77B}"/>
              </a:ext>
              <a:ext uri="{C183D7F6-B498-43B3-948B-1728B52AA6E4}">
                <adec:decorative xmlns:adec="http://schemas.microsoft.com/office/drawing/2017/decorative" val="1"/>
              </a:ext>
            </a:extLst>
          </p:cNvPr>
          <p:cNvSpPr txBox="1"/>
          <p:nvPr/>
        </p:nvSpPr>
        <p:spPr>
          <a:xfrm>
            <a:off x="9291569" y="4002321"/>
            <a:ext cx="2383666" cy="2554545"/>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במהלך תחרות "אכול כפי יכולתך"</a:t>
            </a:r>
          </a:p>
        </p:txBody>
      </p:sp>
      <p:sp>
        <p:nvSpPr>
          <p:cNvPr id="18" name="TextBox 17">
            <a:extLst>
              <a:ext uri="{FF2B5EF4-FFF2-40B4-BE49-F238E27FC236}">
                <a16:creationId xmlns:a16="http://schemas.microsoft.com/office/drawing/2014/main" id="{998D00D8-C7C7-352B-A039-3FD36121FA95}"/>
              </a:ext>
              <a:ext uri="{C183D7F6-B498-43B3-948B-1728B52AA6E4}">
                <adec:decorative xmlns:adec="http://schemas.microsoft.com/office/drawing/2017/decorative" val="1"/>
              </a:ext>
            </a:extLst>
          </p:cNvPr>
          <p:cNvSpPr txBox="1"/>
          <p:nvPr/>
        </p:nvSpPr>
        <p:spPr>
          <a:xfrm>
            <a:off x="6315745" y="4356697"/>
            <a:ext cx="2383666" cy="1323439"/>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עושה ספונג'ה</a:t>
            </a:r>
          </a:p>
        </p:txBody>
      </p:sp>
      <p:sp>
        <p:nvSpPr>
          <p:cNvPr id="19" name="TextBox 18">
            <a:extLst>
              <a:ext uri="{FF2B5EF4-FFF2-40B4-BE49-F238E27FC236}">
                <a16:creationId xmlns:a16="http://schemas.microsoft.com/office/drawing/2014/main" id="{80D1B9C8-9E82-C4E4-7052-16576246E108}"/>
              </a:ext>
              <a:ext uri="{C183D7F6-B498-43B3-948B-1728B52AA6E4}">
                <adec:decorative xmlns:adec="http://schemas.microsoft.com/office/drawing/2017/decorative" val="1"/>
              </a:ext>
            </a:extLst>
          </p:cNvPr>
          <p:cNvSpPr txBox="1"/>
          <p:nvPr/>
        </p:nvSpPr>
        <p:spPr>
          <a:xfrm>
            <a:off x="3420144" y="4326595"/>
            <a:ext cx="2383666" cy="144655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מרים משקולות</a:t>
            </a:r>
          </a:p>
        </p:txBody>
      </p:sp>
      <p:sp>
        <p:nvSpPr>
          <p:cNvPr id="20" name="TextBox 19">
            <a:extLst>
              <a:ext uri="{FF2B5EF4-FFF2-40B4-BE49-F238E27FC236}">
                <a16:creationId xmlns:a16="http://schemas.microsoft.com/office/drawing/2014/main" id="{1DF4DED0-43D2-AF9F-A2CA-B71173E5CE00}"/>
              </a:ext>
              <a:ext uri="{C183D7F6-B498-43B3-948B-1728B52AA6E4}">
                <adec:decorative xmlns:adec="http://schemas.microsoft.com/office/drawing/2017/decorative" val="1"/>
              </a:ext>
            </a:extLst>
          </p:cNvPr>
          <p:cNvSpPr txBox="1"/>
          <p:nvPr/>
        </p:nvSpPr>
        <p:spPr>
          <a:xfrm>
            <a:off x="566132" y="4173023"/>
            <a:ext cx="238366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מחטט באף</a:t>
            </a: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כותרת 1">
            <a:extLst>
              <a:ext uri="{FF2B5EF4-FFF2-40B4-BE49-F238E27FC236}">
                <a16:creationId xmlns:a16="http://schemas.microsoft.com/office/drawing/2014/main" id="{CA7F83C6-DC56-46D4-B01B-CA818B830442}"/>
              </a:ext>
            </a:extLst>
          </p:cNvPr>
          <p:cNvSpPr txBox="1">
            <a:spLocks noGrp="1"/>
          </p:cNvSpPr>
          <p:nvPr>
            <p:ph type="title" idx="4294967295"/>
          </p:nvPr>
        </p:nvSpPr>
        <p:spPr>
          <a:xfrm>
            <a:off x="9975273" y="277587"/>
            <a:ext cx="1699963"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דף להדפסה</a:t>
            </a:r>
          </a:p>
        </p:txBody>
      </p:sp>
    </p:spTree>
    <p:extLst>
      <p:ext uri="{BB962C8B-B14F-4D97-AF65-F5344CB8AC3E}">
        <p14:creationId xmlns:p14="http://schemas.microsoft.com/office/powerpoint/2010/main" val="4179566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a:extLst>
              <a:ext uri="{C183D7F6-B498-43B3-948B-1728B52AA6E4}">
                <adec:decorative xmlns:adec="http://schemas.microsoft.com/office/drawing/2017/decorative" val="1"/>
              </a:ext>
            </a:extLst>
          </p:cNvPr>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209" name="Google Shape;209;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210" name="Google Shape;210;p7">
            <a:extLst>
              <a:ext uri="{C183D7F6-B498-43B3-948B-1728B52AA6E4}">
                <adec:decorative xmlns:adec="http://schemas.microsoft.com/office/drawing/2017/decorative" val="1"/>
              </a:ext>
            </a:extLst>
          </p:cNvPr>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1" name="Google Shape;211;p7">
            <a:extLst>
              <a:ext uri="{C183D7F6-B498-43B3-948B-1728B52AA6E4}">
                <adec:decorative xmlns:adec="http://schemas.microsoft.com/office/drawing/2017/decorative" val="1"/>
              </a:ext>
            </a:extLst>
          </p:cNvPr>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2" name="Google Shape;212;p7">
            <a:extLst>
              <a:ext uri="{C183D7F6-B498-43B3-948B-1728B52AA6E4}">
                <adec:decorative xmlns:adec="http://schemas.microsoft.com/office/drawing/2017/decorative" val="1"/>
              </a:ext>
            </a:extLst>
          </p:cNvPr>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13" name="Google Shape;213;p7"/>
          <p:cNvSpPr txBox="1">
            <a:spLocks noGrp="1"/>
          </p:cNvSpPr>
          <p:nvPr>
            <p:ph type="title" idx="4294967295"/>
          </p:nvPr>
        </p:nvSpPr>
        <p:spPr>
          <a:xfrm>
            <a:off x="7628554" y="495077"/>
            <a:ext cx="4322603" cy="10543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he-IL" sz="2800" b="1" i="0" u="none" strike="noStrike" kern="1200" cap="none" spc="0" normalizeH="0" baseline="0" noProof="0" dirty="0">
                <a:ln>
                  <a:noFill/>
                </a:ln>
                <a:solidFill>
                  <a:srgbClr val="002060"/>
                </a:solidFill>
                <a:effectLst/>
                <a:uLnTx/>
                <a:uFillTx/>
                <a:latin typeface="Calibri"/>
                <a:ea typeface="Calibri"/>
                <a:cs typeface="Calibri"/>
                <a:sym typeface="Calibri"/>
              </a:rPr>
              <a:t>מהלך השיעור</a:t>
            </a:r>
            <a:endParaRPr kumimoji="0" lang="he-IL"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214" name="Google Shape;214;p7">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215" name="Google Shape;215;p7">
            <a:extLst>
              <a:ext uri="{C183D7F6-B498-43B3-948B-1728B52AA6E4}">
                <adec:decorative xmlns:adec="http://schemas.microsoft.com/office/drawing/2017/decorative" val="1"/>
              </a:ext>
            </a:extLst>
          </p:cNvPr>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16" name="Google Shape;216;p7"/>
          <p:cNvSpPr txBox="1"/>
          <p:nvPr/>
        </p:nvSpPr>
        <p:spPr>
          <a:xfrm>
            <a:off x="10171967" y="4035933"/>
            <a:ext cx="220140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dirty="0">
                <a:solidFill>
                  <a:srgbClr val="44546A"/>
                </a:solidFill>
                <a:latin typeface="Calibri"/>
                <a:ea typeface="Calibri"/>
                <a:cs typeface="Calibri"/>
                <a:sym typeface="Calibri"/>
              </a:rPr>
              <a:t>פעילות פתיחה</a:t>
            </a:r>
            <a:r>
              <a:rPr lang="he-IL" sz="1600" dirty="0">
                <a:solidFill>
                  <a:srgbClr val="44546A"/>
                </a:solidFill>
                <a:latin typeface="Calibri"/>
                <a:ea typeface="Calibri"/>
                <a:cs typeface="Calibri"/>
                <a:sym typeface="Calibri"/>
              </a:rPr>
              <a:t>:</a:t>
            </a:r>
          </a:p>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cs typeface="Calibri"/>
                <a:sym typeface="Calibri"/>
              </a:rPr>
              <a:t>תמונה שווה אלף מילים?</a:t>
            </a:r>
            <a:endParaRPr dirty="0"/>
          </a:p>
        </p:txBody>
      </p:sp>
      <p:sp>
        <p:nvSpPr>
          <p:cNvPr id="217" name="Google Shape;217;p7"/>
          <p:cNvSpPr txBox="1"/>
          <p:nvPr/>
        </p:nvSpPr>
        <p:spPr>
          <a:xfrm>
            <a:off x="8934373" y="4055481"/>
            <a:ext cx="1363735"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שאלות לדיון בכיתה</a:t>
            </a:r>
            <a:endParaRPr dirty="0"/>
          </a:p>
        </p:txBody>
      </p:sp>
      <p:sp>
        <p:nvSpPr>
          <p:cNvPr id="19" name="Google Shape;217;p7">
            <a:extLst>
              <a:ext uri="{FF2B5EF4-FFF2-40B4-BE49-F238E27FC236}">
                <a16:creationId xmlns:a16="http://schemas.microsoft.com/office/drawing/2014/main" id="{B5BEB620-642C-4AEA-8340-17B8F3220976}"/>
              </a:ext>
            </a:extLst>
          </p:cNvPr>
          <p:cNvSpPr txBox="1"/>
          <p:nvPr/>
        </p:nvSpPr>
        <p:spPr>
          <a:xfrm>
            <a:off x="6771708" y="4060389"/>
            <a:ext cx="2054192" cy="86173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היכרות עם המושג "דיפ-</a:t>
            </a:r>
            <a:r>
              <a:rPr lang="he-IL" sz="1600" dirty="0" err="1">
                <a:solidFill>
                  <a:srgbClr val="44546A"/>
                </a:solidFill>
                <a:latin typeface="Calibri"/>
                <a:ea typeface="Calibri"/>
                <a:cs typeface="Calibri"/>
                <a:sym typeface="Calibri"/>
              </a:rPr>
              <a:t>פייק</a:t>
            </a:r>
            <a:r>
              <a:rPr lang="he-IL" sz="1600" dirty="0">
                <a:solidFill>
                  <a:srgbClr val="44546A"/>
                </a:solidFill>
                <a:latin typeface="Calibri"/>
                <a:ea typeface="Calibri"/>
                <a:cs typeface="Calibri"/>
                <a:sym typeface="Calibri"/>
              </a:rPr>
              <a:t>" וצפייה בסרטון</a:t>
            </a:r>
          </a:p>
          <a:p>
            <a:pPr marL="0" marR="0" lvl="0" indent="0" algn="ctr" rtl="1">
              <a:lnSpc>
                <a:spcPct val="100000"/>
              </a:lnSpc>
              <a:spcBef>
                <a:spcPts val="0"/>
              </a:spcBef>
              <a:spcAft>
                <a:spcPts val="0"/>
              </a:spcAft>
              <a:buClr>
                <a:srgbClr val="44546A"/>
              </a:buClr>
              <a:buSzPts val="1600"/>
              <a:buFont typeface="Calibri"/>
              <a:buNone/>
            </a:pPr>
            <a:endParaRPr dirty="0"/>
          </a:p>
        </p:txBody>
      </p:sp>
      <p:sp>
        <p:nvSpPr>
          <p:cNvPr id="2" name="Google Shape;217;p7">
            <a:extLst>
              <a:ext uri="{FF2B5EF4-FFF2-40B4-BE49-F238E27FC236}">
                <a16:creationId xmlns:a16="http://schemas.microsoft.com/office/drawing/2014/main" id="{0440AF8B-ECC6-38A0-96A4-3B2C97E0BE8E}"/>
              </a:ext>
            </a:extLst>
          </p:cNvPr>
          <p:cNvSpPr txBox="1"/>
          <p:nvPr/>
        </p:nvSpPr>
        <p:spPr>
          <a:xfrm>
            <a:off x="4960791" y="4203910"/>
            <a:ext cx="1363735"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שאלות לדיון בכיתה</a:t>
            </a:r>
            <a:endParaRPr dirty="0"/>
          </a:p>
        </p:txBody>
      </p:sp>
      <p:sp>
        <p:nvSpPr>
          <p:cNvPr id="22" name="Google Shape;217;p7">
            <a:extLst>
              <a:ext uri="{FF2B5EF4-FFF2-40B4-BE49-F238E27FC236}">
                <a16:creationId xmlns:a16="http://schemas.microsoft.com/office/drawing/2014/main" id="{EB91C651-6813-4A86-82BE-B553A39584FE}"/>
              </a:ext>
            </a:extLst>
          </p:cNvPr>
          <p:cNvSpPr txBox="1"/>
          <p:nvPr/>
        </p:nvSpPr>
        <p:spPr>
          <a:xfrm>
            <a:off x="2927376" y="4067828"/>
            <a:ext cx="2201400" cy="830956"/>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"רגישות דיגטלית- בכל מקום בכל זמן"</a:t>
            </a:r>
          </a:p>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פעילות קבוצתית</a:t>
            </a:r>
          </a:p>
        </p:txBody>
      </p:sp>
      <p:sp>
        <p:nvSpPr>
          <p:cNvPr id="23" name="Google Shape;217;p7">
            <a:extLst>
              <a:ext uri="{FF2B5EF4-FFF2-40B4-BE49-F238E27FC236}">
                <a16:creationId xmlns:a16="http://schemas.microsoft.com/office/drawing/2014/main" id="{7B72563C-7437-4D27-AE4E-6BCC4651B7DA}"/>
              </a:ext>
            </a:extLst>
          </p:cNvPr>
          <p:cNvSpPr txBox="1"/>
          <p:nvPr/>
        </p:nvSpPr>
        <p:spPr>
          <a:xfrm>
            <a:off x="1312260" y="4074871"/>
            <a:ext cx="2201400" cy="338514"/>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dirty="0">
                <a:solidFill>
                  <a:srgbClr val="44546A"/>
                </a:solidFill>
                <a:latin typeface="Calibri"/>
                <a:ea typeface="Calibri"/>
                <a:cs typeface="Calibri"/>
                <a:sym typeface="Calibri"/>
              </a:rPr>
              <a:t>תוצרים במליאה</a:t>
            </a:r>
            <a:endParaRPr dirty="0"/>
          </a:p>
        </p:txBody>
      </p:sp>
      <p:sp>
        <p:nvSpPr>
          <p:cNvPr id="218" name="Google Shape;218;p7"/>
          <p:cNvSpPr txBox="1"/>
          <p:nvPr/>
        </p:nvSpPr>
        <p:spPr>
          <a:xfrm>
            <a:off x="-236953" y="4088011"/>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מסרים מרכזיים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וסיכום</a:t>
            </a:r>
            <a:endParaRPr dirty="0"/>
          </a:p>
        </p:txBody>
      </p:sp>
      <p:sp>
        <p:nvSpPr>
          <p:cNvPr id="219" name="Google Shape;219;p7">
            <a:extLst>
              <a:ext uri="{C183D7F6-B498-43B3-948B-1728B52AA6E4}">
                <adec:decorative xmlns:adec="http://schemas.microsoft.com/office/drawing/2017/decorative" val="1"/>
              </a:ext>
            </a:extLst>
          </p:cNvPr>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20" name="Google Shape;220;p7">
            <a:extLst>
              <a:ext uri="{C183D7F6-B498-43B3-948B-1728B52AA6E4}">
                <adec:decorative xmlns:adec="http://schemas.microsoft.com/office/drawing/2017/decorative" val="1"/>
              </a:ext>
            </a:extLst>
          </p:cNvPr>
          <p:cNvCxnSpPr/>
          <p:nvPr/>
        </p:nvCxnSpPr>
        <p:spPr>
          <a:xfrm>
            <a:off x="9611771"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1" name="Google Shape;221;p7">
            <a:extLst>
              <a:ext uri="{C183D7F6-B498-43B3-948B-1728B52AA6E4}">
                <adec:decorative xmlns:adec="http://schemas.microsoft.com/office/drawing/2017/decorative" val="1"/>
              </a:ext>
            </a:extLst>
          </p:cNvPr>
          <p:cNvCxnSpPr/>
          <p:nvPr/>
        </p:nvCxnSpPr>
        <p:spPr>
          <a:xfrm>
            <a:off x="7798804"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2" name="Google Shape;222;p7">
            <a:extLst>
              <a:ext uri="{C183D7F6-B498-43B3-948B-1728B52AA6E4}">
                <adec:decorative xmlns:adec="http://schemas.microsoft.com/office/drawing/2017/decorative" val="1"/>
              </a:ext>
            </a:extLst>
          </p:cNvPr>
          <p:cNvCxnSpPr/>
          <p:nvPr/>
        </p:nvCxnSpPr>
        <p:spPr>
          <a:xfrm>
            <a:off x="5616772" y="334261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3" name="Google Shape;223;p7">
            <a:extLst>
              <a:ext uri="{C183D7F6-B498-43B3-948B-1728B52AA6E4}">
                <adec:decorative xmlns:adec="http://schemas.microsoft.com/office/drawing/2017/decorative" val="1"/>
              </a:ext>
            </a:extLst>
          </p:cNvPr>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24" name="Google Shape;224;p7">
            <a:extLst>
              <a:ext uri="{C183D7F6-B498-43B3-948B-1728B52AA6E4}">
                <adec:decorative xmlns:adec="http://schemas.microsoft.com/office/drawing/2017/decorative" val="1"/>
              </a:ext>
            </a:extLst>
          </p:cNvPr>
          <p:cNvCxnSpPr/>
          <p:nvPr/>
        </p:nvCxnSpPr>
        <p:spPr>
          <a:xfrm>
            <a:off x="2412960" y="3203210"/>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4" name="Google Shape;224;p7">
            <a:extLst>
              <a:ext uri="{FF2B5EF4-FFF2-40B4-BE49-F238E27FC236}">
                <a16:creationId xmlns:a16="http://schemas.microsoft.com/office/drawing/2014/main" id="{1B6AD77C-E281-4B5F-B860-08866AF07DE6}"/>
              </a:ext>
              <a:ext uri="{C183D7F6-B498-43B3-948B-1728B52AA6E4}">
                <adec:decorative xmlns:adec="http://schemas.microsoft.com/office/drawing/2017/decorative" val="1"/>
              </a:ext>
            </a:extLst>
          </p:cNvPr>
          <p:cNvCxnSpPr/>
          <p:nvPr/>
        </p:nvCxnSpPr>
        <p:spPr>
          <a:xfrm>
            <a:off x="3803488" y="3323224"/>
            <a:ext cx="0" cy="732257"/>
          </a:xfrm>
          <a:prstGeom prst="straightConnector1">
            <a:avLst/>
          </a:prstGeom>
          <a:noFill/>
          <a:ln w="19050" cap="flat" cmpd="sng">
            <a:solidFill>
              <a:srgbClr val="7E97A3"/>
            </a:solidFill>
            <a:prstDash val="solid"/>
            <a:miter lim="800000"/>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868529-A0EE-2DB4-BE95-4D42AAEA9B69}"/>
              </a:ext>
              <a:ext uri="{C183D7F6-B498-43B3-948B-1728B52AA6E4}">
                <adec:decorative xmlns:adec="http://schemas.microsoft.com/office/drawing/2017/decorative" val="1"/>
              </a:ext>
            </a:extLst>
          </p:cNvPr>
          <p:cNvSpPr/>
          <p:nvPr/>
        </p:nvSpPr>
        <p:spPr>
          <a:xfrm>
            <a:off x="6187225"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4">
            <a:extLst>
              <a:ext uri="{FF2B5EF4-FFF2-40B4-BE49-F238E27FC236}">
                <a16:creationId xmlns:a16="http://schemas.microsoft.com/office/drawing/2014/main" id="{927A0793-8FBE-9F2F-2FA6-55A434A9BD7B}"/>
              </a:ext>
              <a:ext uri="{C183D7F6-B498-43B3-948B-1728B52AA6E4}">
                <adec:decorative xmlns:adec="http://schemas.microsoft.com/office/drawing/2017/decorative" val="1"/>
              </a:ext>
            </a:extLst>
          </p:cNvPr>
          <p:cNvSpPr/>
          <p:nvPr/>
        </p:nvSpPr>
        <p:spPr>
          <a:xfrm>
            <a:off x="3243329"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6" name="Rectangle 5">
            <a:extLst>
              <a:ext uri="{FF2B5EF4-FFF2-40B4-BE49-F238E27FC236}">
                <a16:creationId xmlns:a16="http://schemas.microsoft.com/office/drawing/2014/main" id="{F82C5098-2310-AB72-2E80-20D19A56F9E1}"/>
              </a:ext>
              <a:ext uri="{C183D7F6-B498-43B3-948B-1728B52AA6E4}">
                <adec:decorative xmlns:adec="http://schemas.microsoft.com/office/drawing/2017/decorative" val="1"/>
              </a:ext>
            </a:extLst>
          </p:cNvPr>
          <p:cNvSpPr/>
          <p:nvPr/>
        </p:nvSpPr>
        <p:spPr>
          <a:xfrm>
            <a:off x="356317"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a:extLst>
              <a:ext uri="{FF2B5EF4-FFF2-40B4-BE49-F238E27FC236}">
                <a16:creationId xmlns:a16="http://schemas.microsoft.com/office/drawing/2014/main" id="{D1CD7EBD-1BFA-F1BE-2278-5F226F711C83}"/>
              </a:ext>
              <a:ext uri="{C183D7F6-B498-43B3-948B-1728B52AA6E4}">
                <adec:decorative xmlns:adec="http://schemas.microsoft.com/office/drawing/2017/decorative" val="1"/>
              </a:ext>
            </a:extLst>
          </p:cNvPr>
          <p:cNvSpPr/>
          <p:nvPr/>
        </p:nvSpPr>
        <p:spPr>
          <a:xfrm>
            <a:off x="9131122" y="734094"/>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B29AEEAC-8D47-B567-8AE0-1FB4DFB47BDC}"/>
              </a:ext>
              <a:ext uri="{C183D7F6-B498-43B3-948B-1728B52AA6E4}">
                <adec:decorative xmlns:adec="http://schemas.microsoft.com/office/drawing/2017/decorative" val="1"/>
              </a:ext>
            </a:extLst>
          </p:cNvPr>
          <p:cNvSpPr/>
          <p:nvPr/>
        </p:nvSpPr>
        <p:spPr>
          <a:xfrm>
            <a:off x="9131122"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7D199A22-B3FC-908B-D99A-25B52888D025}"/>
              </a:ext>
              <a:ext uri="{C183D7F6-B498-43B3-948B-1728B52AA6E4}">
                <adec:decorative xmlns:adec="http://schemas.microsoft.com/office/drawing/2017/decorative" val="1"/>
              </a:ext>
            </a:extLst>
          </p:cNvPr>
          <p:cNvSpPr/>
          <p:nvPr/>
        </p:nvSpPr>
        <p:spPr>
          <a:xfrm>
            <a:off x="6130341"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79DB79D9-3266-8D27-F886-B9619AEA24BC}"/>
              </a:ext>
              <a:ext uri="{C183D7F6-B498-43B3-948B-1728B52AA6E4}">
                <adec:decorative xmlns:adec="http://schemas.microsoft.com/office/drawing/2017/decorative" val="1"/>
              </a:ext>
            </a:extLst>
          </p:cNvPr>
          <p:cNvSpPr/>
          <p:nvPr/>
        </p:nvSpPr>
        <p:spPr>
          <a:xfrm>
            <a:off x="3243328"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1" name="Rectangle 10">
            <a:extLst>
              <a:ext uri="{FF2B5EF4-FFF2-40B4-BE49-F238E27FC236}">
                <a16:creationId xmlns:a16="http://schemas.microsoft.com/office/drawing/2014/main" id="{A0B270E8-3B02-C700-1A92-48E2C4C0998E}"/>
              </a:ext>
              <a:ext uri="{C183D7F6-B498-43B3-948B-1728B52AA6E4}">
                <adec:decorative xmlns:adec="http://schemas.microsoft.com/office/drawing/2017/decorative" val="1"/>
              </a:ext>
            </a:extLst>
          </p:cNvPr>
          <p:cNvSpPr/>
          <p:nvPr/>
        </p:nvSpPr>
        <p:spPr>
          <a:xfrm>
            <a:off x="356315" y="3750972"/>
            <a:ext cx="2704563" cy="269490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3" name="TextBox 12">
            <a:extLst>
              <a:ext uri="{FF2B5EF4-FFF2-40B4-BE49-F238E27FC236}">
                <a16:creationId xmlns:a16="http://schemas.microsoft.com/office/drawing/2014/main" id="{F301B2FD-8E30-0081-F330-D1BDE5342A93}"/>
              </a:ext>
              <a:ext uri="{C183D7F6-B498-43B3-948B-1728B52AA6E4}">
                <adec:decorative xmlns:adec="http://schemas.microsoft.com/office/drawing/2017/decorative" val="1"/>
              </a:ext>
            </a:extLst>
          </p:cNvPr>
          <p:cNvSpPr txBox="1"/>
          <p:nvPr/>
        </p:nvSpPr>
        <p:spPr>
          <a:xfrm>
            <a:off x="9710670" y="1867437"/>
            <a:ext cx="1609860" cy="92333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כתר</a:t>
            </a:r>
          </a:p>
        </p:txBody>
      </p:sp>
      <p:sp>
        <p:nvSpPr>
          <p:cNvPr id="14" name="TextBox 13">
            <a:extLst>
              <a:ext uri="{FF2B5EF4-FFF2-40B4-BE49-F238E27FC236}">
                <a16:creationId xmlns:a16="http://schemas.microsoft.com/office/drawing/2014/main" id="{13FE8E51-0657-69DD-2C97-BD88BFAB2955}"/>
              </a:ext>
              <a:ext uri="{C183D7F6-B498-43B3-948B-1728B52AA6E4}">
                <adec:decorative xmlns:adec="http://schemas.microsoft.com/office/drawing/2017/decorative" val="1"/>
              </a:ext>
            </a:extLst>
          </p:cNvPr>
          <p:cNvSpPr txBox="1"/>
          <p:nvPr/>
        </p:nvSpPr>
        <p:spPr>
          <a:xfrm>
            <a:off x="6550517" y="1451939"/>
            <a:ext cx="191358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זנב של סוס</a:t>
            </a:r>
          </a:p>
        </p:txBody>
      </p:sp>
      <p:sp>
        <p:nvSpPr>
          <p:cNvPr id="15" name="TextBox 14">
            <a:extLst>
              <a:ext uri="{FF2B5EF4-FFF2-40B4-BE49-F238E27FC236}">
                <a16:creationId xmlns:a16="http://schemas.microsoft.com/office/drawing/2014/main" id="{BAC66CA4-99F1-C5F1-C2B5-3151FB001AA7}"/>
              </a:ext>
              <a:ext uri="{C183D7F6-B498-43B3-948B-1728B52AA6E4}">
                <adec:decorative xmlns:adec="http://schemas.microsoft.com/office/drawing/2017/decorative" val="1"/>
              </a:ext>
            </a:extLst>
          </p:cNvPr>
          <p:cNvSpPr txBox="1"/>
          <p:nvPr/>
        </p:nvSpPr>
        <p:spPr>
          <a:xfrm>
            <a:off x="3640428" y="1451939"/>
            <a:ext cx="1913586" cy="156966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משקפי שמש </a:t>
            </a:r>
          </a:p>
        </p:txBody>
      </p:sp>
      <p:sp>
        <p:nvSpPr>
          <p:cNvPr id="16" name="TextBox 15">
            <a:extLst>
              <a:ext uri="{FF2B5EF4-FFF2-40B4-BE49-F238E27FC236}">
                <a16:creationId xmlns:a16="http://schemas.microsoft.com/office/drawing/2014/main" id="{29B48A7B-A95E-8784-0B29-766032F0ED11}"/>
              </a:ext>
              <a:ext uri="{C183D7F6-B498-43B3-948B-1728B52AA6E4}">
                <adec:decorative xmlns:adec="http://schemas.microsoft.com/office/drawing/2017/decorative" val="1"/>
              </a:ext>
            </a:extLst>
          </p:cNvPr>
          <p:cNvSpPr txBox="1"/>
          <p:nvPr/>
        </p:nvSpPr>
        <p:spPr>
          <a:xfrm>
            <a:off x="751803" y="1451939"/>
            <a:ext cx="1913586" cy="1754326"/>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נעליים ענקיות</a:t>
            </a:r>
          </a:p>
        </p:txBody>
      </p:sp>
      <p:sp>
        <p:nvSpPr>
          <p:cNvPr id="17" name="TextBox 16">
            <a:extLst>
              <a:ext uri="{FF2B5EF4-FFF2-40B4-BE49-F238E27FC236}">
                <a16:creationId xmlns:a16="http://schemas.microsoft.com/office/drawing/2014/main" id="{C91BE4B4-6593-2991-81F7-0AFA1FD0FB59}"/>
              </a:ext>
              <a:ext uri="{C183D7F6-B498-43B3-948B-1728B52AA6E4}">
                <adec:decorative xmlns:adec="http://schemas.microsoft.com/office/drawing/2017/decorative" val="1"/>
              </a:ext>
            </a:extLst>
          </p:cNvPr>
          <p:cNvSpPr txBox="1"/>
          <p:nvPr/>
        </p:nvSpPr>
        <p:spPr>
          <a:xfrm>
            <a:off x="9517487" y="4036596"/>
            <a:ext cx="1609860" cy="2123658"/>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גלימת גיבור על</a:t>
            </a:r>
          </a:p>
        </p:txBody>
      </p:sp>
      <p:sp>
        <p:nvSpPr>
          <p:cNvPr id="18" name="TextBox 17">
            <a:extLst>
              <a:ext uri="{FF2B5EF4-FFF2-40B4-BE49-F238E27FC236}">
                <a16:creationId xmlns:a16="http://schemas.microsoft.com/office/drawing/2014/main" id="{369ACD27-F210-AB6B-5D19-04380BF9BEF8}"/>
              </a:ext>
              <a:ext uri="{C183D7F6-B498-43B3-948B-1728B52AA6E4}">
                <adec:decorative xmlns:adec="http://schemas.microsoft.com/office/drawing/2017/decorative" val="1"/>
              </a:ext>
            </a:extLst>
          </p:cNvPr>
          <p:cNvSpPr txBox="1"/>
          <p:nvPr/>
        </p:nvSpPr>
        <p:spPr>
          <a:xfrm>
            <a:off x="6774283" y="4000248"/>
            <a:ext cx="1609860" cy="2123658"/>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אוזני ארנב גדולות</a:t>
            </a:r>
          </a:p>
        </p:txBody>
      </p:sp>
      <p:sp>
        <p:nvSpPr>
          <p:cNvPr id="19" name="TextBox 18">
            <a:extLst>
              <a:ext uri="{FF2B5EF4-FFF2-40B4-BE49-F238E27FC236}">
                <a16:creationId xmlns:a16="http://schemas.microsoft.com/office/drawing/2014/main" id="{C984C468-2A49-24A1-04A3-9170286236CA}"/>
              </a:ext>
              <a:ext uri="{C183D7F6-B498-43B3-948B-1728B52AA6E4}">
                <adec:decorative xmlns:adec="http://schemas.microsoft.com/office/drawing/2017/decorative" val="1"/>
              </a:ext>
            </a:extLst>
          </p:cNvPr>
          <p:cNvSpPr txBox="1"/>
          <p:nvPr/>
        </p:nvSpPr>
        <p:spPr>
          <a:xfrm>
            <a:off x="3758482" y="4146845"/>
            <a:ext cx="1609860" cy="144655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חצאית טול</a:t>
            </a:r>
          </a:p>
        </p:txBody>
      </p:sp>
      <p:sp>
        <p:nvSpPr>
          <p:cNvPr id="20" name="TextBox 19">
            <a:extLst>
              <a:ext uri="{FF2B5EF4-FFF2-40B4-BE49-F238E27FC236}">
                <a16:creationId xmlns:a16="http://schemas.microsoft.com/office/drawing/2014/main" id="{7018CA7E-27A7-7237-72AC-D5C5B609AB18}"/>
              </a:ext>
              <a:ext uri="{C183D7F6-B498-43B3-948B-1728B52AA6E4}">
                <adec:decorative xmlns:adec="http://schemas.microsoft.com/office/drawing/2017/decorative" val="1"/>
              </a:ext>
            </a:extLst>
          </p:cNvPr>
          <p:cNvSpPr txBox="1"/>
          <p:nvPr/>
        </p:nvSpPr>
        <p:spPr>
          <a:xfrm>
            <a:off x="1064653" y="4036596"/>
            <a:ext cx="1609860" cy="1446550"/>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שרביט קסמים</a:t>
            </a:r>
          </a:p>
        </p:txBody>
      </p:sp>
      <p:sp>
        <p:nvSpPr>
          <p:cNvPr id="21" name="כותרת 20">
            <a:extLst>
              <a:ext uri="{FF2B5EF4-FFF2-40B4-BE49-F238E27FC236}">
                <a16:creationId xmlns:a16="http://schemas.microsoft.com/office/drawing/2014/main" id="{301CEB01-07B6-495C-80C6-9868684B1D44}"/>
              </a:ext>
            </a:extLst>
          </p:cNvPr>
          <p:cNvSpPr txBox="1">
            <a:spLocks noGrp="1"/>
          </p:cNvSpPr>
          <p:nvPr>
            <p:ph type="title" idx="4294967295"/>
          </p:nvPr>
        </p:nvSpPr>
        <p:spPr>
          <a:xfrm>
            <a:off x="9975273" y="277587"/>
            <a:ext cx="1699963" cy="400110"/>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000" b="1" i="0" u="none" strike="noStrike" kern="1200" cap="none" spc="0" normalizeH="0" baseline="0" noProof="0" dirty="0">
                <a:ln>
                  <a:noFill/>
                </a:ln>
                <a:solidFill>
                  <a:schemeClr val="tx1"/>
                </a:solidFill>
                <a:effectLst/>
                <a:uLnTx/>
                <a:uFillTx/>
                <a:latin typeface="+mn-lt"/>
                <a:ea typeface="+mn-ea"/>
                <a:cs typeface="+mn-cs"/>
              </a:rPr>
              <a:t>דף להדפסה</a:t>
            </a:r>
          </a:p>
        </p:txBody>
      </p:sp>
    </p:spTree>
    <p:extLst>
      <p:ext uri="{BB962C8B-B14F-4D97-AF65-F5344CB8AC3E}">
        <p14:creationId xmlns:p14="http://schemas.microsoft.com/office/powerpoint/2010/main" val="29348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96E902-3D21-9483-8233-CCCD11C2294C}"/>
              </a:ext>
              <a:ext uri="{C183D7F6-B498-43B3-948B-1728B52AA6E4}">
                <adec:decorative xmlns:adec="http://schemas.microsoft.com/office/drawing/2017/decorative" val="1"/>
              </a:ext>
            </a:extLst>
          </p:cNvPr>
          <p:cNvSpPr/>
          <p:nvPr/>
        </p:nvSpPr>
        <p:spPr>
          <a:xfrm>
            <a:off x="6413678" y="341290"/>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TextBox 5">
            <a:extLst>
              <a:ext uri="{FF2B5EF4-FFF2-40B4-BE49-F238E27FC236}">
                <a16:creationId xmlns:a16="http://schemas.microsoft.com/office/drawing/2014/main" id="{605136CC-8CDD-762D-556F-606610A358A4}"/>
              </a:ext>
              <a:ext uri="{C183D7F6-B498-43B3-948B-1728B52AA6E4}">
                <adec:decorative xmlns:adec="http://schemas.microsoft.com/office/drawing/2017/decorative" val="1"/>
              </a:ext>
            </a:extLst>
          </p:cNvPr>
          <p:cNvSpPr txBox="1"/>
          <p:nvPr/>
        </p:nvSpPr>
        <p:spPr>
          <a:xfrm>
            <a:off x="6971216" y="1364730"/>
            <a:ext cx="4842456" cy="1697068"/>
          </a:xfrm>
          <a:prstGeom prst="rect">
            <a:avLst/>
          </a:prstGeom>
          <a:noFill/>
        </p:spPr>
        <p:txBody>
          <a:bodyPr wrap="square" rtlCol="1">
            <a:spAutoFit/>
          </a:bodyPr>
          <a:lstStyle/>
          <a:p>
            <a:pPr algn="ctr" rtl="1">
              <a:lnSpc>
                <a:spcPct val="150000"/>
              </a:lnSpc>
            </a:pPr>
            <a:r>
              <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נער יצר סרטון דיפ-</a:t>
            </a:r>
            <a:r>
              <a:rPr lang="he-IL" sz="2400" b="1" dirty="0" err="1">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פייק</a:t>
            </a:r>
            <a:r>
              <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שבו הוא השתמש בפנים של נער אחר, והפך אותו לדמות המדברת דברים מביכים ומעליבים</a:t>
            </a:r>
          </a:p>
        </p:txBody>
      </p:sp>
      <p:sp>
        <p:nvSpPr>
          <p:cNvPr id="7" name="TextBox 6">
            <a:extLst>
              <a:ext uri="{FF2B5EF4-FFF2-40B4-BE49-F238E27FC236}">
                <a16:creationId xmlns:a16="http://schemas.microsoft.com/office/drawing/2014/main" id="{8873AF3A-6EF6-6246-24A8-E707C41F9433}"/>
              </a:ext>
              <a:ext uri="{C183D7F6-B498-43B3-948B-1728B52AA6E4}">
                <adec:decorative xmlns:adec="http://schemas.microsoft.com/office/drawing/2017/decorative" val="1"/>
              </a:ext>
            </a:extLst>
          </p:cNvPr>
          <p:cNvSpPr txBox="1"/>
          <p:nvPr/>
        </p:nvSpPr>
        <p:spPr>
          <a:xfrm>
            <a:off x="6469928" y="3324798"/>
            <a:ext cx="5254139"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a:t>
            </a:r>
            <a:br>
              <a:rPr lang="en-US" sz="2000" b="1" dirty="0">
                <a:latin typeface="Calibri" panose="020F0502020204030204" pitchFamily="34" charset="0"/>
                <a:ea typeface="Calibri" panose="020F0502020204030204" pitchFamily="34" charset="0"/>
                <a:cs typeface="Calibri" panose="020F0502020204030204" pitchFamily="34" charset="0"/>
              </a:rPr>
            </a:br>
            <a:r>
              <a:rPr lang="he-IL" sz="2000" b="1" dirty="0">
                <a:latin typeface="Calibri" panose="020F0502020204030204" pitchFamily="34" charset="0"/>
                <a:ea typeface="Calibri" panose="020F0502020204030204" pitchFamily="34" charset="0"/>
                <a:cs typeface="Calibri" panose="020F0502020204030204" pitchFamily="34" charset="0"/>
              </a:rPr>
              <a:t>תיאור המקרה?</a:t>
            </a:r>
          </a:p>
        </p:txBody>
      </p:sp>
      <p:sp>
        <p:nvSpPr>
          <p:cNvPr id="8" name="TextBox 7">
            <a:extLst>
              <a:ext uri="{FF2B5EF4-FFF2-40B4-BE49-F238E27FC236}">
                <a16:creationId xmlns:a16="http://schemas.microsoft.com/office/drawing/2014/main" id="{C84AD26B-CC1F-66D0-C9E2-5F99F4740D98}"/>
              </a:ext>
              <a:ext uri="{C183D7F6-B498-43B3-948B-1728B52AA6E4}">
                <adec:decorative xmlns:adec="http://schemas.microsoft.com/office/drawing/2017/decorative" val="1"/>
              </a:ext>
            </a:extLst>
          </p:cNvPr>
          <p:cNvSpPr txBox="1"/>
          <p:nvPr/>
        </p:nvSpPr>
        <p:spPr>
          <a:xfrm>
            <a:off x="7049076" y="4445568"/>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הציעו פתרונות/ דרכי התמודדות עם המצב </a:t>
            </a:r>
          </a:p>
        </p:txBody>
      </p:sp>
      <p:sp>
        <p:nvSpPr>
          <p:cNvPr id="9" name="TextBox 8">
            <a:extLst>
              <a:ext uri="{FF2B5EF4-FFF2-40B4-BE49-F238E27FC236}">
                <a16:creationId xmlns:a16="http://schemas.microsoft.com/office/drawing/2014/main" id="{3B0AD281-F75E-0AFF-6465-D97D66D8FB78}"/>
              </a:ext>
              <a:ext uri="{C183D7F6-B498-43B3-948B-1728B52AA6E4}">
                <adec:decorative xmlns:adec="http://schemas.microsoft.com/office/drawing/2017/decorative" val="1"/>
              </a:ext>
            </a:extLst>
          </p:cNvPr>
          <p:cNvSpPr txBox="1"/>
          <p:nvPr/>
        </p:nvSpPr>
        <p:spPr>
          <a:xfrm>
            <a:off x="7049076" y="5087088"/>
            <a:ext cx="4842456" cy="142962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צרו סלוגן אשר כולל בתוכו כלל/חוק אחד שיעורר את המודעות ויעודד מניעה של מצבים כגון אלו</a:t>
            </a:r>
          </a:p>
        </p:txBody>
      </p:sp>
      <p:sp>
        <p:nvSpPr>
          <p:cNvPr id="10" name="Rectangle 9">
            <a:extLst>
              <a:ext uri="{FF2B5EF4-FFF2-40B4-BE49-F238E27FC236}">
                <a16:creationId xmlns:a16="http://schemas.microsoft.com/office/drawing/2014/main" id="{EB96D809-75A1-5A59-43DB-CB149AFCB1A4}"/>
              </a:ext>
              <a:ext uri="{C183D7F6-B498-43B3-948B-1728B52AA6E4}">
                <adec:decorative xmlns:adec="http://schemas.microsoft.com/office/drawing/2017/decorative" val="1"/>
              </a:ext>
            </a:extLst>
          </p:cNvPr>
          <p:cNvSpPr>
            <a:spLocks noGrp="1"/>
          </p:cNvSpPr>
          <p:nvPr>
            <p:ph type="title" idx="4294967295"/>
          </p:nvPr>
        </p:nvSpPr>
        <p:spPr>
          <a:xfrm>
            <a:off x="7658717" y="333491"/>
            <a:ext cx="362317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רגישות דיגיטלית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בכל מקום - בכל זמן</a:t>
            </a:r>
            <a:endParaRPr kumimoji="0" lang="en-US"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5E732A74-4D0E-36C1-5BA9-66ED21ADC1DB}"/>
              </a:ext>
              <a:ext uri="{C183D7F6-B498-43B3-948B-1728B52AA6E4}">
                <adec:decorative xmlns:adec="http://schemas.microsoft.com/office/drawing/2017/decorative" val="1"/>
              </a:ext>
            </a:extLst>
          </p:cNvPr>
          <p:cNvSpPr/>
          <p:nvPr/>
        </p:nvSpPr>
        <p:spPr>
          <a:xfrm>
            <a:off x="300468" y="351088"/>
            <a:ext cx="5628067" cy="631064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EA12F106-FA70-ECBE-EC54-92929A85884D}"/>
              </a:ext>
              <a:ext uri="{C183D7F6-B498-43B3-948B-1728B52AA6E4}">
                <adec:decorative xmlns:adec="http://schemas.microsoft.com/office/drawing/2017/decorative" val="1"/>
              </a:ext>
            </a:extLst>
          </p:cNvPr>
          <p:cNvSpPr txBox="1"/>
          <p:nvPr/>
        </p:nvSpPr>
        <p:spPr>
          <a:xfrm>
            <a:off x="1004673" y="4350421"/>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הציעו פתרונות/ דרכי התמודדות עם המצב </a:t>
            </a:r>
          </a:p>
        </p:txBody>
      </p:sp>
      <p:sp>
        <p:nvSpPr>
          <p:cNvPr id="12" name="TextBox 11">
            <a:extLst>
              <a:ext uri="{FF2B5EF4-FFF2-40B4-BE49-F238E27FC236}">
                <a16:creationId xmlns:a16="http://schemas.microsoft.com/office/drawing/2014/main" id="{D73AF10C-9C15-8AC7-FF9D-2EEAEC4F3772}"/>
              </a:ext>
              <a:ext uri="{C183D7F6-B498-43B3-948B-1728B52AA6E4}">
                <adec:decorative xmlns:adec="http://schemas.microsoft.com/office/drawing/2017/decorative" val="1"/>
              </a:ext>
            </a:extLst>
          </p:cNvPr>
          <p:cNvSpPr txBox="1"/>
          <p:nvPr/>
        </p:nvSpPr>
        <p:spPr>
          <a:xfrm>
            <a:off x="1050685" y="5109939"/>
            <a:ext cx="4842456" cy="142962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צרו סלוגן אשר כולל בתוכו כלל/חוק אחד שיעורר את המודעות ויעודד מניעה של מצבים כגון אלו</a:t>
            </a:r>
          </a:p>
        </p:txBody>
      </p:sp>
      <p:sp>
        <p:nvSpPr>
          <p:cNvPr id="14" name="Rectangle 13">
            <a:extLst>
              <a:ext uri="{FF2B5EF4-FFF2-40B4-BE49-F238E27FC236}">
                <a16:creationId xmlns:a16="http://schemas.microsoft.com/office/drawing/2014/main" id="{C936113C-EEAB-9C4B-6428-6FDD71DD5C3F}"/>
              </a:ext>
              <a:ext uri="{C183D7F6-B498-43B3-948B-1728B52AA6E4}">
                <adec:decorative xmlns:adec="http://schemas.microsoft.com/office/drawing/2017/decorative" val="1"/>
              </a:ext>
            </a:extLst>
          </p:cNvPr>
          <p:cNvSpPr/>
          <p:nvPr/>
        </p:nvSpPr>
        <p:spPr>
          <a:xfrm>
            <a:off x="1614313" y="341290"/>
            <a:ext cx="3623175" cy="954107"/>
          </a:xfrm>
          <a:prstGeom prst="rect">
            <a:avLst/>
          </a:prstGeom>
          <a:noFill/>
        </p:spPr>
        <p:txBody>
          <a:bodyPr wrap="square" lIns="91440" tIns="45720" rIns="91440" bIns="45720">
            <a:spAutoFit/>
          </a:bodyPr>
          <a:lstStyle/>
          <a:p>
            <a:pPr algn="ctr"/>
            <a:r>
              <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רגישות דיגיטלית</a:t>
            </a:r>
          </a:p>
          <a:p>
            <a:pPr algn="ctr"/>
            <a:r>
              <a:rPr lang="he-IL" sz="2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בכל מקום - בכל זמן</a:t>
            </a:r>
            <a:endParaRPr lang="en-US" sz="2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4F81FE97-2DCA-827C-3F3C-6B98105D47B3}"/>
              </a:ext>
              <a:ext uri="{C183D7F6-B498-43B3-948B-1728B52AA6E4}">
                <adec:decorative xmlns:adec="http://schemas.microsoft.com/office/drawing/2017/decorative" val="1"/>
              </a:ext>
            </a:extLst>
          </p:cNvPr>
          <p:cNvSpPr txBox="1"/>
          <p:nvPr/>
        </p:nvSpPr>
        <p:spPr>
          <a:xfrm>
            <a:off x="494804" y="1177935"/>
            <a:ext cx="5352325" cy="2251065"/>
          </a:xfrm>
          <a:prstGeom prst="rect">
            <a:avLst/>
          </a:prstGeom>
          <a:noFill/>
        </p:spPr>
        <p:txBody>
          <a:bodyPr wrap="square" rtlCol="1">
            <a:spAutoFit/>
          </a:bodyPr>
          <a:lstStyle/>
          <a:p>
            <a:pPr algn="ctr" rtl="1">
              <a:lnSpc>
                <a:spcPct val="150000"/>
              </a:lnSpc>
            </a:pPr>
            <a:r>
              <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נערה השתמשה בתמונה של חברתה אחרי ריב בין השתיים, וערכה אותה בעזרת </a:t>
            </a:r>
            <a:r>
              <a:rPr lang="en-US"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AI</a:t>
            </a:r>
            <a:r>
              <a:rPr lang="he-IL" sz="24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כך שתראה חשופה. התמונה שותפה בקבוצות חברים ברשתות החברתיות</a:t>
            </a:r>
          </a:p>
        </p:txBody>
      </p:sp>
      <p:sp>
        <p:nvSpPr>
          <p:cNvPr id="11" name="TextBox 10">
            <a:extLst>
              <a:ext uri="{FF2B5EF4-FFF2-40B4-BE49-F238E27FC236}">
                <a16:creationId xmlns:a16="http://schemas.microsoft.com/office/drawing/2014/main" id="{0B73B6AD-A710-1373-B36C-118B4E89C1AC}"/>
              </a:ext>
              <a:ext uri="{C183D7F6-B498-43B3-948B-1728B52AA6E4}">
                <adec:decorative xmlns:adec="http://schemas.microsoft.com/office/drawing/2017/decorative" val="1"/>
              </a:ext>
            </a:extLst>
          </p:cNvPr>
          <p:cNvSpPr txBox="1"/>
          <p:nvPr/>
        </p:nvSpPr>
        <p:spPr>
          <a:xfrm>
            <a:off x="923267" y="3382464"/>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a:t>
            </a:r>
            <a:br>
              <a:rPr lang="en-US" sz="2000" b="1" dirty="0">
                <a:latin typeface="Calibri" panose="020F0502020204030204" pitchFamily="34" charset="0"/>
                <a:ea typeface="Calibri" panose="020F0502020204030204" pitchFamily="34" charset="0"/>
                <a:cs typeface="Calibri" panose="020F0502020204030204" pitchFamily="34" charset="0"/>
              </a:rPr>
            </a:br>
            <a:r>
              <a:rPr lang="he-IL" sz="2000" b="1" dirty="0">
                <a:latin typeface="Calibri" panose="020F0502020204030204" pitchFamily="34" charset="0"/>
                <a:ea typeface="Calibri" panose="020F0502020204030204" pitchFamily="34" charset="0"/>
                <a:cs typeface="Calibri" panose="020F0502020204030204" pitchFamily="34" charset="0"/>
              </a:rPr>
              <a:t>תיאור המקרה?</a:t>
            </a:r>
          </a:p>
        </p:txBody>
      </p:sp>
    </p:spTree>
    <p:extLst>
      <p:ext uri="{BB962C8B-B14F-4D97-AF65-F5344CB8AC3E}">
        <p14:creationId xmlns:p14="http://schemas.microsoft.com/office/powerpoint/2010/main" val="3808353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DE93-EC78-7380-DE1D-1D5FB9BEA72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B378027-9633-2020-3788-1F726CB8EE6A}"/>
              </a:ext>
              <a:ext uri="{C183D7F6-B498-43B3-948B-1728B52AA6E4}">
                <adec:decorative xmlns:adec="http://schemas.microsoft.com/office/drawing/2017/decorative" val="1"/>
              </a:ext>
            </a:extLst>
          </p:cNvPr>
          <p:cNvSpPr/>
          <p:nvPr/>
        </p:nvSpPr>
        <p:spPr>
          <a:xfrm>
            <a:off x="6413678" y="685800"/>
            <a:ext cx="5502581" cy="5966138"/>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TextBox 7">
            <a:extLst>
              <a:ext uri="{FF2B5EF4-FFF2-40B4-BE49-F238E27FC236}">
                <a16:creationId xmlns:a16="http://schemas.microsoft.com/office/drawing/2014/main" id="{37AF6963-D6C0-B3B6-6F42-FA8F89B50E67}"/>
              </a:ext>
              <a:ext uri="{C183D7F6-B498-43B3-948B-1728B52AA6E4}">
                <adec:decorative xmlns:adec="http://schemas.microsoft.com/office/drawing/2017/decorative" val="1"/>
              </a:ext>
            </a:extLst>
          </p:cNvPr>
          <p:cNvSpPr txBox="1"/>
          <p:nvPr/>
        </p:nvSpPr>
        <p:spPr>
          <a:xfrm>
            <a:off x="7049076" y="4445568"/>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הציעו פתרונות/ דרכי התמודדות עם המצב </a:t>
            </a:r>
          </a:p>
        </p:txBody>
      </p:sp>
      <p:sp>
        <p:nvSpPr>
          <p:cNvPr id="9" name="TextBox 8">
            <a:extLst>
              <a:ext uri="{FF2B5EF4-FFF2-40B4-BE49-F238E27FC236}">
                <a16:creationId xmlns:a16="http://schemas.microsoft.com/office/drawing/2014/main" id="{FE2D75D0-9BB2-3A36-5994-54DDD8DDBCC2}"/>
              </a:ext>
              <a:ext uri="{C183D7F6-B498-43B3-948B-1728B52AA6E4}">
                <adec:decorative xmlns:adec="http://schemas.microsoft.com/office/drawing/2017/decorative" val="1"/>
              </a:ext>
            </a:extLst>
          </p:cNvPr>
          <p:cNvSpPr txBox="1"/>
          <p:nvPr/>
        </p:nvSpPr>
        <p:spPr>
          <a:xfrm>
            <a:off x="7049076" y="5087088"/>
            <a:ext cx="4842456" cy="142962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צרו סלוגן אשר כולל בתוכו כלל/חוק אחד שיעורר את המודעות ויעודד מניעה של מצבים כגון אלו</a:t>
            </a:r>
          </a:p>
        </p:txBody>
      </p:sp>
      <p:sp>
        <p:nvSpPr>
          <p:cNvPr id="10" name="Rectangle 9">
            <a:extLst>
              <a:ext uri="{FF2B5EF4-FFF2-40B4-BE49-F238E27FC236}">
                <a16:creationId xmlns:a16="http://schemas.microsoft.com/office/drawing/2014/main" id="{86E8C0ED-3468-0F8A-3768-BA22A8166D49}"/>
              </a:ext>
              <a:ext uri="{C183D7F6-B498-43B3-948B-1728B52AA6E4}">
                <adec:decorative xmlns:adec="http://schemas.microsoft.com/office/drawing/2017/decorative" val="1"/>
              </a:ext>
            </a:extLst>
          </p:cNvPr>
          <p:cNvSpPr/>
          <p:nvPr/>
        </p:nvSpPr>
        <p:spPr>
          <a:xfrm>
            <a:off x="7403781" y="685800"/>
            <a:ext cx="3623175" cy="954107"/>
          </a:xfrm>
          <a:prstGeom prst="rect">
            <a:avLst/>
          </a:prstGeom>
          <a:noFill/>
        </p:spPr>
        <p:txBody>
          <a:bodyPr wrap="square" lIns="91440" tIns="45720" rIns="91440" bIns="45720">
            <a:spAutoFit/>
          </a:bodyPr>
          <a:lstStyle/>
          <a:p>
            <a:pPr algn="ctr"/>
            <a:r>
              <a:rPr lang="he-IL" sz="280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רגישות דיגיטלית</a:t>
            </a:r>
          </a:p>
          <a:p>
            <a:pPr algn="ctr"/>
            <a:r>
              <a:rPr lang="he-IL" sz="2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rPr>
              <a:t>בכל מקום - בכל זמן</a:t>
            </a:r>
            <a:endParaRPr lang="en-US" sz="2800" b="1"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3D4B2D7F-BF86-7224-433A-08572E089DF8}"/>
              </a:ext>
              <a:ext uri="{C183D7F6-B498-43B3-948B-1728B52AA6E4}">
                <adec:decorative xmlns:adec="http://schemas.microsoft.com/office/drawing/2017/decorative" val="1"/>
              </a:ext>
            </a:extLst>
          </p:cNvPr>
          <p:cNvSpPr/>
          <p:nvPr/>
        </p:nvSpPr>
        <p:spPr>
          <a:xfrm>
            <a:off x="300468" y="685800"/>
            <a:ext cx="5716567" cy="5975936"/>
          </a:xfrm>
          <a:prstGeom prst="rect">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5" name="TextBox 4">
            <a:extLst>
              <a:ext uri="{FF2B5EF4-FFF2-40B4-BE49-F238E27FC236}">
                <a16:creationId xmlns:a16="http://schemas.microsoft.com/office/drawing/2014/main" id="{C593A234-D292-4A3E-CF4A-AEAAF8EC7BB9}"/>
              </a:ext>
              <a:ext uri="{C183D7F6-B498-43B3-948B-1728B52AA6E4}">
                <adec:decorative xmlns:adec="http://schemas.microsoft.com/office/drawing/2017/decorative" val="1"/>
              </a:ext>
            </a:extLst>
          </p:cNvPr>
          <p:cNvSpPr txBox="1"/>
          <p:nvPr/>
        </p:nvSpPr>
        <p:spPr>
          <a:xfrm>
            <a:off x="1004672" y="4641215"/>
            <a:ext cx="4842456" cy="50629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הציעו פתרונות/ דרכי התמודדות עם המצב </a:t>
            </a:r>
          </a:p>
        </p:txBody>
      </p:sp>
      <p:sp>
        <p:nvSpPr>
          <p:cNvPr id="12" name="TextBox 11">
            <a:extLst>
              <a:ext uri="{FF2B5EF4-FFF2-40B4-BE49-F238E27FC236}">
                <a16:creationId xmlns:a16="http://schemas.microsoft.com/office/drawing/2014/main" id="{68CB43E0-4BD3-D74C-E94E-AD6C6181148C}"/>
              </a:ext>
              <a:ext uri="{C183D7F6-B498-43B3-948B-1728B52AA6E4}">
                <adec:decorative xmlns:adec="http://schemas.microsoft.com/office/drawing/2017/decorative" val="1"/>
              </a:ext>
            </a:extLst>
          </p:cNvPr>
          <p:cNvSpPr txBox="1"/>
          <p:nvPr/>
        </p:nvSpPr>
        <p:spPr>
          <a:xfrm>
            <a:off x="1050685" y="5109939"/>
            <a:ext cx="4842456" cy="1429622"/>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צרו סלוגן אשר כולל בתוכו כלל/חוק אחד שיעורר את המודעות ויעודד מניעה של מצבים כגון אלו</a:t>
            </a:r>
          </a:p>
        </p:txBody>
      </p:sp>
      <p:sp>
        <p:nvSpPr>
          <p:cNvPr id="14" name="Rectangle 13">
            <a:extLst>
              <a:ext uri="{FF2B5EF4-FFF2-40B4-BE49-F238E27FC236}">
                <a16:creationId xmlns:a16="http://schemas.microsoft.com/office/drawing/2014/main" id="{8C4C3A64-6730-E930-D26E-EBC5ECDFD5A7}"/>
              </a:ext>
              <a:ext uri="{C183D7F6-B498-43B3-948B-1728B52AA6E4}">
                <adec:decorative xmlns:adec="http://schemas.microsoft.com/office/drawing/2017/decorative" val="1"/>
              </a:ext>
            </a:extLst>
          </p:cNvPr>
          <p:cNvSpPr>
            <a:spLocks noGrp="1"/>
          </p:cNvSpPr>
          <p:nvPr>
            <p:ph type="title" idx="4294967295"/>
          </p:nvPr>
        </p:nvSpPr>
        <p:spPr>
          <a:xfrm>
            <a:off x="1374824" y="634753"/>
            <a:ext cx="3623175"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רגישות דיגיטלית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rPr>
              <a:t>בכל מקום - בכל זמן</a:t>
            </a:r>
            <a:endParaRPr kumimoji="0" lang="en-US" sz="2800" b="1" i="0" u="none" strike="noStrike" kern="1200" cap="none" spc="0" normalizeH="0" baseline="0" noProof="0" dirty="0">
              <a:ln w="0"/>
              <a:solidFill>
                <a:schemeClr val="tx1"/>
              </a:solidFill>
              <a:effectLst>
                <a:outerShdw blurRad="38100" dist="19050" dir="2700000" algn="tl" rotWithShape="0">
                  <a:schemeClr val="dk1">
                    <a:alpha val="40000"/>
                  </a:scheme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51B3BE7-ED5B-8C92-88A2-8880E054B6C0}"/>
              </a:ext>
              <a:ext uri="{C183D7F6-B498-43B3-948B-1728B52AA6E4}">
                <adec:decorative xmlns:adec="http://schemas.microsoft.com/office/drawing/2017/decorative" val="1"/>
              </a:ext>
            </a:extLst>
          </p:cNvPr>
          <p:cNvSpPr txBox="1"/>
          <p:nvPr/>
        </p:nvSpPr>
        <p:spPr>
          <a:xfrm>
            <a:off x="372379" y="1462470"/>
            <a:ext cx="5628067" cy="2352952"/>
          </a:xfrm>
          <a:prstGeom prst="rect">
            <a:avLst/>
          </a:prstGeom>
          <a:noFill/>
        </p:spPr>
        <p:txBody>
          <a:bodyPr wrap="square" rtlCol="1">
            <a:spAutoFit/>
          </a:bodyPr>
          <a:lstStyle/>
          <a:p>
            <a:pPr algn="ctr" rtl="1">
              <a:lnSpc>
                <a:spcPct val="150000"/>
              </a:lnSpc>
            </a:pPr>
            <a:r>
              <a:rPr lang="he-IL"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במהלך ריב בין כמה חברות מהכיתה, אחת מהן השתמשה בטכנולוגיית חיקוי קול כדי להקליט הודעות מזויפות שבהן הנערה השנייה נשמעת כאומרת </a:t>
            </a:r>
          </a:p>
          <a:p>
            <a:pPr algn="ctr" rtl="1">
              <a:lnSpc>
                <a:spcPct val="150000"/>
              </a:lnSpc>
            </a:pPr>
            <a:r>
              <a:rPr lang="he-IL"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דברים פוגעניים ומביכים על חברות אחרות. </a:t>
            </a:r>
            <a:br>
              <a:rPr lang="en-US"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r>
              <a:rPr lang="he-IL"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ההקלטות פורסמו בקבוצת הוואטסאפ השכבתית</a:t>
            </a:r>
          </a:p>
        </p:txBody>
      </p:sp>
      <p:sp>
        <p:nvSpPr>
          <p:cNvPr id="13" name="TextBox 12">
            <a:extLst>
              <a:ext uri="{FF2B5EF4-FFF2-40B4-BE49-F238E27FC236}">
                <a16:creationId xmlns:a16="http://schemas.microsoft.com/office/drawing/2014/main" id="{1D3C7533-01E3-2651-C224-948BB693E407}"/>
              </a:ext>
              <a:ext uri="{C183D7F6-B498-43B3-948B-1728B52AA6E4}">
                <adec:decorative xmlns:adec="http://schemas.microsoft.com/office/drawing/2017/decorative" val="1"/>
              </a:ext>
            </a:extLst>
          </p:cNvPr>
          <p:cNvSpPr txBox="1"/>
          <p:nvPr/>
        </p:nvSpPr>
        <p:spPr>
          <a:xfrm>
            <a:off x="6539207" y="1481436"/>
            <a:ext cx="5352325" cy="1891287"/>
          </a:xfrm>
          <a:prstGeom prst="rect">
            <a:avLst/>
          </a:prstGeom>
          <a:noFill/>
        </p:spPr>
        <p:txBody>
          <a:bodyPr wrap="square" rtlCol="1">
            <a:spAutoFit/>
          </a:bodyPr>
          <a:lstStyle/>
          <a:p>
            <a:pPr algn="ctr" rtl="1">
              <a:lnSpc>
                <a:spcPct val="150000"/>
              </a:lnSpc>
            </a:pPr>
            <a:r>
              <a:rPr lang="he-IL"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בקבוצה הוואטסאפ השכבתית הוספו בכוונה בוטים, שמטרתם הייתה להשפיל נער מסוים מהכיתה. הבוטים שלחו הודעות פוגעניות שהציגו את הנער בצורה משפילה ומביכה.</a:t>
            </a:r>
          </a:p>
        </p:txBody>
      </p:sp>
      <p:sp>
        <p:nvSpPr>
          <p:cNvPr id="6" name="TextBox 5">
            <a:extLst>
              <a:ext uri="{FF2B5EF4-FFF2-40B4-BE49-F238E27FC236}">
                <a16:creationId xmlns:a16="http://schemas.microsoft.com/office/drawing/2014/main" id="{C446C46E-7297-43AA-5F3E-6F367A3A783C}"/>
              </a:ext>
              <a:ext uri="{C183D7F6-B498-43B3-948B-1728B52AA6E4}">
                <adec:decorative xmlns:adec="http://schemas.microsoft.com/office/drawing/2017/decorative" val="1"/>
              </a:ext>
            </a:extLst>
          </p:cNvPr>
          <p:cNvSpPr txBox="1"/>
          <p:nvPr/>
        </p:nvSpPr>
        <p:spPr>
          <a:xfrm>
            <a:off x="6881611" y="3324798"/>
            <a:ext cx="4842456" cy="967957"/>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sz="2000" b="1" dirty="0">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a:t>
            </a:r>
            <a:br>
              <a:rPr lang="en-US" sz="2000" b="1" dirty="0">
                <a:latin typeface="Calibri" panose="020F0502020204030204" pitchFamily="34" charset="0"/>
                <a:ea typeface="Calibri" panose="020F0502020204030204" pitchFamily="34" charset="0"/>
                <a:cs typeface="Calibri" panose="020F0502020204030204" pitchFamily="34" charset="0"/>
              </a:rPr>
            </a:br>
            <a:r>
              <a:rPr lang="he-IL" sz="2000" b="1" dirty="0">
                <a:latin typeface="Calibri" panose="020F0502020204030204" pitchFamily="34" charset="0"/>
                <a:ea typeface="Calibri" panose="020F0502020204030204" pitchFamily="34" charset="0"/>
                <a:cs typeface="Calibri" panose="020F0502020204030204" pitchFamily="34" charset="0"/>
              </a:rPr>
              <a:t>תיאור המקרה?</a:t>
            </a:r>
          </a:p>
        </p:txBody>
      </p:sp>
      <p:sp>
        <p:nvSpPr>
          <p:cNvPr id="16" name="TextBox 15">
            <a:extLst>
              <a:ext uri="{FF2B5EF4-FFF2-40B4-BE49-F238E27FC236}">
                <a16:creationId xmlns:a16="http://schemas.microsoft.com/office/drawing/2014/main" id="{FCC5E4BC-7FC1-7DB3-69F7-3B091FB31734}"/>
              </a:ext>
              <a:ext uri="{C183D7F6-B498-43B3-948B-1728B52AA6E4}">
                <adec:decorative xmlns:adec="http://schemas.microsoft.com/office/drawing/2017/decorative" val="1"/>
              </a:ext>
            </a:extLst>
          </p:cNvPr>
          <p:cNvSpPr txBox="1"/>
          <p:nvPr/>
        </p:nvSpPr>
        <p:spPr>
          <a:xfrm>
            <a:off x="1004672" y="3796456"/>
            <a:ext cx="4842456" cy="880369"/>
          </a:xfrm>
          <a:prstGeom prst="rect">
            <a:avLst/>
          </a:prstGeom>
          <a:noFill/>
        </p:spPr>
        <p:txBody>
          <a:bodyPr wrap="square" rtlCol="1">
            <a:spAutoFit/>
          </a:bodyPr>
          <a:lstStyle/>
          <a:p>
            <a:pPr marL="285750" indent="-285750" algn="r" rtl="1">
              <a:lnSpc>
                <a:spcPct val="150000"/>
              </a:lnSpc>
              <a:buFont typeface="Arial" panose="020B0604020202020204" pitchFamily="34" charset="0"/>
              <a:buChar char="•"/>
            </a:pPr>
            <a:r>
              <a:rPr lang="he-IL" b="1" dirty="0">
                <a:latin typeface="Calibri" panose="020F0502020204030204" pitchFamily="34" charset="0"/>
                <a:ea typeface="Calibri" panose="020F0502020204030204" pitchFamily="34" charset="0"/>
                <a:cs typeface="Calibri" panose="020F0502020204030204" pitchFamily="34" charset="0"/>
              </a:rPr>
              <a:t>אילו תחושות ורגשות עולים בכם בעקבות </a:t>
            </a:r>
            <a:br>
              <a:rPr lang="en-US" b="1" dirty="0">
                <a:latin typeface="Calibri" panose="020F0502020204030204" pitchFamily="34" charset="0"/>
                <a:ea typeface="Calibri" panose="020F0502020204030204" pitchFamily="34" charset="0"/>
                <a:cs typeface="Calibri" panose="020F0502020204030204" pitchFamily="34" charset="0"/>
              </a:rPr>
            </a:br>
            <a:r>
              <a:rPr lang="he-IL" b="1" dirty="0">
                <a:latin typeface="Calibri" panose="020F0502020204030204" pitchFamily="34" charset="0"/>
                <a:ea typeface="Calibri" panose="020F0502020204030204" pitchFamily="34" charset="0"/>
                <a:cs typeface="Calibri" panose="020F0502020204030204" pitchFamily="34" charset="0"/>
              </a:rPr>
              <a:t>תיאור המקרה?</a:t>
            </a:r>
          </a:p>
        </p:txBody>
      </p:sp>
      <p:sp>
        <p:nvSpPr>
          <p:cNvPr id="17" name="תיבת טקסט 16">
            <a:extLst>
              <a:ext uri="{FF2B5EF4-FFF2-40B4-BE49-F238E27FC236}">
                <a16:creationId xmlns:a16="http://schemas.microsoft.com/office/drawing/2014/main" id="{0A4E535A-260D-4F0C-BCFF-A8F4D025060B}"/>
              </a:ext>
            </a:extLst>
          </p:cNvPr>
          <p:cNvSpPr txBox="1"/>
          <p:nvPr/>
        </p:nvSpPr>
        <p:spPr>
          <a:xfrm>
            <a:off x="9736282" y="161294"/>
            <a:ext cx="1699963" cy="400110"/>
          </a:xfrm>
          <a:prstGeom prst="rect">
            <a:avLst/>
          </a:prstGeom>
          <a:noFill/>
        </p:spPr>
        <p:txBody>
          <a:bodyPr wrap="square" rtlCol="1">
            <a:spAutoFit/>
          </a:bodyPr>
          <a:lstStyle/>
          <a:p>
            <a:pPr algn="ctr"/>
            <a:r>
              <a:rPr lang="he-IL" sz="2000" b="1" dirty="0"/>
              <a:t>דף להדפסה</a:t>
            </a:r>
          </a:p>
        </p:txBody>
      </p:sp>
    </p:spTree>
    <p:extLst>
      <p:ext uri="{BB962C8B-B14F-4D97-AF65-F5344CB8AC3E}">
        <p14:creationId xmlns:p14="http://schemas.microsoft.com/office/powerpoint/2010/main" val="310481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31" name="Google Shape;231;p8"/>
          <p:cNvSpPr txBox="1">
            <a:spLocks noGrp="1"/>
          </p:cNvSpPr>
          <p:nvPr>
            <p:ph type="title" idx="4294967295"/>
          </p:nvPr>
        </p:nvSpPr>
        <p:spPr>
          <a:xfrm>
            <a:off x="7872522" y="509064"/>
            <a:ext cx="4322603" cy="1054394"/>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r" defTabSz="914400" rtl="1" eaLnBrk="1" fontAlgn="auto" latinLnBrk="0" hangingPunct="1">
              <a:lnSpc>
                <a:spcPct val="110000"/>
              </a:lnSpc>
              <a:spcBef>
                <a:spcPts val="0"/>
              </a:spcBef>
              <a:spcAft>
                <a:spcPts val="0"/>
              </a:spcAft>
              <a:buClr>
                <a:srgbClr val="000000"/>
              </a:buClr>
              <a:buSzPts val="2800"/>
              <a:buFont typeface="Calibri"/>
              <a:buNone/>
              <a:tabLst/>
              <a:defRPr/>
            </a:pPr>
            <a:r>
              <a:rPr kumimoji="0" lang="he-IL" sz="2800" b="1" i="0" u="none" strike="noStrike" kern="1200" cap="none" spc="0" normalizeH="0" baseline="0" noProof="0" dirty="0">
                <a:ln>
                  <a:noFill/>
                </a:ln>
                <a:solidFill>
                  <a:srgbClr val="002060"/>
                </a:solidFill>
                <a:effectLst/>
                <a:uLnTx/>
                <a:uFillTx/>
                <a:latin typeface="Calibri"/>
                <a:ea typeface="Calibri"/>
                <a:cs typeface="Calibri"/>
                <a:sym typeface="Calibri"/>
              </a:rPr>
              <a:t>הנחיות להוראת השיעור</a:t>
            </a:r>
            <a:endParaRPr kumimoji="0" lang="he-IL"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2" name="Google Shape;232;p8"/>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התלמידים.</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 – המורה.</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p:txBody>
      </p:sp>
      <p:pic>
        <p:nvPicPr>
          <p:cNvPr id="233" name="Google Shape;233;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43" name="Google Shape;243;p9"/>
          <p:cNvSpPr>
            <a:spLocks noGrp="1"/>
          </p:cNvSpPr>
          <p:nvPr>
            <p:ph type="title" idx="4294967295"/>
          </p:nvPr>
        </p:nvSpPr>
        <p:spPr>
          <a:xfrm>
            <a:off x="2777671" y="-57344"/>
            <a:ext cx="6920988" cy="1378131"/>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5400" b="1" i="0" u="none" strike="noStrike" kern="1200" cap="none" spc="0" normalizeH="0" baseline="0" noProof="0" dirty="0">
                <a:ln>
                  <a:noFill/>
                </a:ln>
                <a:solidFill>
                  <a:srgbClr val="002060"/>
                </a:solidFill>
                <a:effectLst/>
                <a:uLnTx/>
                <a:uFillTx/>
                <a:latin typeface="Calibri"/>
                <a:ea typeface="Calibri"/>
                <a:cs typeface="Calibri"/>
                <a:sym typeface="Calibri"/>
              </a:rPr>
              <a:t>הנחיות לשיח מיטבי</a:t>
            </a:r>
            <a:endParaRPr kumimoji="0" lang="he-IL"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8" name="Google Shape;238;p9"/>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42" name="Google Shape;242;p9"/>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39" name="Google Shape;239;p9"/>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40" name="Google Shape;240;p9"/>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כבוד לדברי החבר/ה</a:t>
            </a:r>
            <a:endParaRPr sz="2600">
              <a:solidFill>
                <a:srgbClr val="002060"/>
              </a:solidFill>
              <a:latin typeface="Calibri"/>
              <a:ea typeface="Calibri"/>
              <a:cs typeface="Calibri"/>
              <a:sym typeface="Calibri"/>
            </a:endParaRPr>
          </a:p>
        </p:txBody>
      </p:sp>
      <p:sp>
        <p:nvSpPr>
          <p:cNvPr id="241" name="Google Shape;241;p9"/>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 </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 </a:t>
            </a:r>
            <a:r>
              <a:rPr lang="iw-IL" sz="2600" dirty="0">
                <a:solidFill>
                  <a:srgbClr val="002060"/>
                </a:solidFill>
                <a:latin typeface="Calibri"/>
                <a:ea typeface="Calibri"/>
                <a:cs typeface="Calibri"/>
                <a:sym typeface="Calibri"/>
              </a:rPr>
              <a:t>אך לספר רק על עצמי</a:t>
            </a:r>
            <a:endParaRPr sz="2600" dirty="0">
              <a:solidFill>
                <a:srgbClr val="FB19F0"/>
              </a:solidFill>
              <a:latin typeface="Calibri"/>
              <a:ea typeface="Calibri"/>
              <a:cs typeface="Calibri"/>
              <a:sym typeface="Calibri"/>
            </a:endParaRPr>
          </a:p>
        </p:txBody>
      </p:sp>
      <p:pic>
        <p:nvPicPr>
          <p:cNvPr id="244" name="Google Shape;244;p9">
            <a:extLst>
              <a:ext uri="{C183D7F6-B498-43B3-948B-1728B52AA6E4}">
                <adec:decorative xmlns:adec="http://schemas.microsoft.com/office/drawing/2017/decorative" val="1"/>
              </a:ext>
            </a:extLst>
          </p:cNvPr>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45" name="Google Shape;245;p9">
            <a:extLst>
              <a:ext uri="{C183D7F6-B498-43B3-948B-1728B52AA6E4}">
                <adec:decorative xmlns:adec="http://schemas.microsoft.com/office/drawing/2017/decorative" val="1"/>
              </a:ext>
            </a:extLst>
          </p:cNvPr>
          <p:cNvGrpSpPr/>
          <p:nvPr/>
        </p:nvGrpSpPr>
        <p:grpSpPr>
          <a:xfrm>
            <a:off x="65251" y="5849506"/>
            <a:ext cx="1085266" cy="878420"/>
            <a:chOff x="2923822" y="2971800"/>
            <a:chExt cx="3629378" cy="3629378"/>
          </a:xfrm>
        </p:grpSpPr>
        <p:pic>
          <p:nvPicPr>
            <p:cNvPr id="246" name="Google Shape;246;p9"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47" name="Google Shape;247;p9"/>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48" name="Google Shape;248;p9">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49" name="Google Shape;249;p9">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50" name="Google Shape;250;p9">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51" name="Google Shape;251;p9">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52" name="Google Shape;252;p9">
            <a:extLst>
              <a:ext uri="{C183D7F6-B498-43B3-948B-1728B52AA6E4}">
                <adec:decorative xmlns:adec="http://schemas.microsoft.com/office/drawing/2017/decorative" val="1"/>
              </a:ext>
            </a:extLst>
          </p:cNvPr>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DE98C3-3069-37EC-3D19-1F843AAC743B}"/>
              </a:ext>
            </a:extLst>
          </p:cNvPr>
          <p:cNvSpPr>
            <a:spLocks noGrp="1"/>
          </p:cNvSpPr>
          <p:nvPr>
            <p:ph type="title" idx="4294967295"/>
          </p:nvPr>
        </p:nvSpPr>
        <p:spPr>
          <a:xfrm>
            <a:off x="6658377" y="1804862"/>
            <a:ext cx="485196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5400" b="0" i="0" u="none" strike="noStrike" kern="1200" cap="none" spc="0" normalizeH="0" baseline="0" noProof="0" dirty="0">
                <a:ln w="0"/>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תמונה שווה </a:t>
            </a:r>
            <a:br>
              <a:rPr kumimoji="0" lang="en-US" sz="5400" b="0" i="0" u="none" strike="noStrike" kern="1200" cap="none" spc="0" normalizeH="0" baseline="0" noProof="0" dirty="0">
                <a:ln w="0"/>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5400" b="0" i="0" u="none" strike="noStrike" kern="1200" cap="none" spc="0" normalizeH="0" baseline="0" noProof="0" dirty="0">
                <a:ln w="0"/>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אלף מילים</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0" normalizeH="0" baseline="0" noProof="0" dirty="0">
                <a:ln w="0"/>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פעילות פתיחה כיתתית</a:t>
            </a:r>
            <a:endParaRPr kumimoji="0" lang="en-US" sz="3600" b="0" i="0" u="none" strike="noStrike" kern="1200" cap="none" spc="0" normalizeH="0" baseline="0" noProof="0" dirty="0">
              <a:ln w="0"/>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רובוט מחזיק עט מול לוח שקוף">
            <a:extLst>
              <a:ext uri="{FF2B5EF4-FFF2-40B4-BE49-F238E27FC236}">
                <a16:creationId xmlns:a16="http://schemas.microsoft.com/office/drawing/2014/main" id="{7E9E7EC3-07DE-F322-5803-F57C709F39EC}"/>
              </a:ext>
            </a:extLst>
          </p:cNvPr>
          <p:cNvPicPr>
            <a:picLocks noChangeAspect="1"/>
          </p:cNvPicPr>
          <p:nvPr/>
        </p:nvPicPr>
        <p:blipFill>
          <a:blip r:embed="rId3"/>
          <a:stretch>
            <a:fillRect/>
          </a:stretch>
        </p:blipFill>
        <p:spPr>
          <a:xfrm>
            <a:off x="0" y="427448"/>
            <a:ext cx="6295313" cy="6003101"/>
          </a:xfrm>
          <a:prstGeom prst="rect">
            <a:avLst/>
          </a:prstGeom>
        </p:spPr>
      </p:pic>
      <p:sp>
        <p:nvSpPr>
          <p:cNvPr id="8" name="Rectangle 7">
            <a:extLst>
              <a:ext uri="{FF2B5EF4-FFF2-40B4-BE49-F238E27FC236}">
                <a16:creationId xmlns:a16="http://schemas.microsoft.com/office/drawing/2014/main" id="{7DAD1645-94D1-664A-50EE-EA50333E7A71}"/>
              </a:ext>
              <a:ext uri="{C183D7F6-B498-43B3-948B-1728B52AA6E4}">
                <adec:decorative xmlns:adec="http://schemas.microsoft.com/office/drawing/2017/decorative" val="1"/>
              </a:ext>
            </a:extLst>
          </p:cNvPr>
          <p:cNvSpPr/>
          <p:nvPr/>
        </p:nvSpPr>
        <p:spPr>
          <a:xfrm>
            <a:off x="0" y="0"/>
            <a:ext cx="12191999"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Rectangle 8">
            <a:extLst>
              <a:ext uri="{FF2B5EF4-FFF2-40B4-BE49-F238E27FC236}">
                <a16:creationId xmlns:a16="http://schemas.microsoft.com/office/drawing/2014/main" id="{BED80B6B-C54F-9418-8931-8188BA5613DA}"/>
              </a:ext>
              <a:ext uri="{C183D7F6-B498-43B3-948B-1728B52AA6E4}">
                <adec:decorative xmlns:adec="http://schemas.microsoft.com/office/drawing/2017/decorative" val="1"/>
              </a:ext>
            </a:extLst>
          </p:cNvPr>
          <p:cNvSpPr/>
          <p:nvPr/>
        </p:nvSpPr>
        <p:spPr>
          <a:xfrm>
            <a:off x="0" y="6430552"/>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0" name="Rectangle 9">
            <a:extLst>
              <a:ext uri="{FF2B5EF4-FFF2-40B4-BE49-F238E27FC236}">
                <a16:creationId xmlns:a16="http://schemas.microsoft.com/office/drawing/2014/main" id="{86EE0653-2A0E-3D9A-7745-902B6C271736}"/>
              </a:ext>
              <a:ext uri="{C183D7F6-B498-43B3-948B-1728B52AA6E4}">
                <adec:decorative xmlns:adec="http://schemas.microsoft.com/office/drawing/2017/decorative" val="1"/>
              </a:ext>
            </a:extLst>
          </p:cNvPr>
          <p:cNvSpPr/>
          <p:nvPr/>
        </p:nvSpPr>
        <p:spPr>
          <a:xfrm rot="5400000">
            <a:off x="8869864" y="3322140"/>
            <a:ext cx="6216826"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 name="תיבת טקסט 1">
            <a:extLst>
              <a:ext uri="{FF2B5EF4-FFF2-40B4-BE49-F238E27FC236}">
                <a16:creationId xmlns:a16="http://schemas.microsoft.com/office/drawing/2014/main" id="{6422D851-AE7D-F3DC-32E3-C9B8271121EC}"/>
              </a:ext>
            </a:extLst>
          </p:cNvPr>
          <p:cNvSpPr txBox="1"/>
          <p:nvPr/>
        </p:nvSpPr>
        <p:spPr>
          <a:xfrm>
            <a:off x="1575527" y="6488668"/>
            <a:ext cx="3144253"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התמונה הוכנה באמצעות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BING</a:t>
            </a:r>
            <a:endParaRPr kumimoji="0" lang="he-IL"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1134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3963AA-1D20-6A5B-9456-CE8C6E7D11C1}"/>
              </a:ext>
              <a:ext uri="{C183D7F6-B498-43B3-948B-1728B52AA6E4}">
                <adec:decorative xmlns:adec="http://schemas.microsoft.com/office/drawing/2017/decorative" val="1"/>
              </a:ext>
            </a:extLst>
          </p:cNvPr>
          <p:cNvSpPr/>
          <p:nvPr/>
        </p:nvSpPr>
        <p:spPr>
          <a:xfrm>
            <a:off x="4204953" y="633344"/>
            <a:ext cx="8087932" cy="5156363"/>
          </a:xfrm>
          <a:prstGeom prst="rect">
            <a:avLst/>
          </a:prstGeom>
          <a:solidFill>
            <a:srgbClr val="F7E8FC"/>
          </a:solidFill>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FB90797-C867-E7C5-B4CE-C77F44E7C073}"/>
              </a:ext>
            </a:extLst>
          </p:cNvPr>
          <p:cNvSpPr txBox="1">
            <a:spLocks noGrp="1"/>
          </p:cNvSpPr>
          <p:nvPr>
            <p:ph type="title" idx="4294967295"/>
          </p:nvPr>
        </p:nvSpPr>
        <p:spPr>
          <a:xfrm>
            <a:off x="817690" y="1304198"/>
            <a:ext cx="11129492" cy="1077218"/>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מהם הרגשות והתחושות שעלו בכם </a:t>
            </a:r>
            <a:br>
              <a:rPr kumimoji="0" lang="en-US"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בעקבות יצירת התמונות? </a:t>
            </a:r>
          </a:p>
        </p:txBody>
      </p:sp>
      <p:sp>
        <p:nvSpPr>
          <p:cNvPr id="4" name="TextBox 3">
            <a:extLst>
              <a:ext uri="{FF2B5EF4-FFF2-40B4-BE49-F238E27FC236}">
                <a16:creationId xmlns:a16="http://schemas.microsoft.com/office/drawing/2014/main" id="{F4877B7C-CC9A-137C-20FE-F9FC65EA055E}"/>
              </a:ext>
            </a:extLst>
          </p:cNvPr>
          <p:cNvSpPr txBox="1"/>
          <p:nvPr/>
        </p:nvSpPr>
        <p:spPr>
          <a:xfrm>
            <a:off x="4332130" y="2776735"/>
            <a:ext cx="6619741" cy="1077218"/>
          </a:xfrm>
          <a:prstGeom prst="rect">
            <a:avLst/>
          </a:prstGeom>
          <a:noFill/>
        </p:spPr>
        <p:txBody>
          <a:bodyPr wrap="square" rtlCol="1">
            <a:spAutoFit/>
          </a:bodyPr>
          <a:lstStyle/>
          <a:p>
            <a:pPr algn="r" rtl="1"/>
            <a:r>
              <a:rPr lang="he-IL" sz="3200" b="1" dirty="0">
                <a:latin typeface="Calibri" panose="020F0502020204030204" pitchFamily="34" charset="0"/>
                <a:ea typeface="Calibri" panose="020F0502020204030204" pitchFamily="34" charset="0"/>
                <a:cs typeface="Calibri" panose="020F0502020204030204" pitchFamily="34" charset="0"/>
              </a:rPr>
              <a:t>איזו דמות הכי מצאה חן בעיניכם? </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3200" b="1" dirty="0">
                <a:latin typeface="Calibri" panose="020F0502020204030204" pitchFamily="34" charset="0"/>
                <a:ea typeface="Calibri" panose="020F0502020204030204" pitchFamily="34" charset="0"/>
                <a:cs typeface="Calibri" panose="020F0502020204030204" pitchFamily="34" charset="0"/>
              </a:rPr>
              <a:t>האם היית משנה בה משהו?</a:t>
            </a:r>
          </a:p>
        </p:txBody>
      </p:sp>
      <p:sp>
        <p:nvSpPr>
          <p:cNvPr id="6" name="TextBox 5">
            <a:extLst>
              <a:ext uri="{FF2B5EF4-FFF2-40B4-BE49-F238E27FC236}">
                <a16:creationId xmlns:a16="http://schemas.microsoft.com/office/drawing/2014/main" id="{7A4675D9-0BE3-A4C5-B4B2-AF6D338CEBA4}"/>
              </a:ext>
            </a:extLst>
          </p:cNvPr>
          <p:cNvSpPr txBox="1"/>
          <p:nvPr/>
        </p:nvSpPr>
        <p:spPr>
          <a:xfrm>
            <a:off x="566551" y="4154963"/>
            <a:ext cx="11380631" cy="1077218"/>
          </a:xfrm>
          <a:prstGeom prst="rect">
            <a:avLst/>
          </a:prstGeom>
          <a:noFill/>
        </p:spPr>
        <p:txBody>
          <a:bodyPr wrap="square" rtlCol="1">
            <a:spAutoFit/>
          </a:bodyPr>
          <a:lstStyle/>
          <a:p>
            <a:pPr algn="ctr" rtl="1"/>
            <a:r>
              <a:rPr lang="he-IL" sz="3200" b="1" dirty="0">
                <a:latin typeface="Calibri" panose="020F0502020204030204" pitchFamily="34" charset="0"/>
                <a:ea typeface="Calibri" panose="020F0502020204030204" pitchFamily="34" charset="0"/>
                <a:cs typeface="Calibri" panose="020F0502020204030204" pitchFamily="34" charset="0"/>
              </a:rPr>
              <a:t>עד כמה נעשה שימוש, לדעתכם, בבינה מלאכותית </a:t>
            </a:r>
            <a:br>
              <a:rPr lang="en-US" sz="3200" b="1" dirty="0">
                <a:latin typeface="Calibri" panose="020F0502020204030204" pitchFamily="34" charset="0"/>
                <a:ea typeface="Calibri" panose="020F0502020204030204" pitchFamily="34" charset="0"/>
                <a:cs typeface="Calibri" panose="020F0502020204030204" pitchFamily="34" charset="0"/>
              </a:rPr>
            </a:br>
            <a:r>
              <a:rPr lang="he-IL" sz="3200" b="1" dirty="0">
                <a:latin typeface="Calibri" panose="020F0502020204030204" pitchFamily="34" charset="0"/>
                <a:ea typeface="Calibri" panose="020F0502020204030204" pitchFamily="34" charset="0"/>
                <a:cs typeface="Calibri" panose="020F0502020204030204" pitchFamily="34" charset="0"/>
              </a:rPr>
              <a:t>לצורך יצירת תמונות לא אמיתיות ביום יום גם לצרכים אחרים?</a:t>
            </a:r>
          </a:p>
        </p:txBody>
      </p:sp>
      <p:sp>
        <p:nvSpPr>
          <p:cNvPr id="9" name="Rectangle 8">
            <a:extLst>
              <a:ext uri="{FF2B5EF4-FFF2-40B4-BE49-F238E27FC236}">
                <a16:creationId xmlns:a16="http://schemas.microsoft.com/office/drawing/2014/main" id="{F79C3F08-F857-C32C-C600-781B67BFE972}"/>
              </a:ext>
              <a:ext uri="{C183D7F6-B498-43B3-948B-1728B52AA6E4}">
                <adec:decorative xmlns:adec="http://schemas.microsoft.com/office/drawing/2017/decorative" val="1"/>
              </a:ext>
            </a:extLst>
          </p:cNvPr>
          <p:cNvSpPr/>
          <p:nvPr/>
        </p:nvSpPr>
        <p:spPr>
          <a:xfrm>
            <a:off x="0" y="0"/>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320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2DD2E04-6C72-4D87-A2E9-0356DC5C4E5F}"/>
              </a:ext>
              <a:ext uri="{C183D7F6-B498-43B3-948B-1728B52AA6E4}">
                <adec:decorative xmlns:adec="http://schemas.microsoft.com/office/drawing/2017/decorative" val="1"/>
              </a:ext>
            </a:extLst>
          </p:cNvPr>
          <p:cNvSpPr/>
          <p:nvPr/>
        </p:nvSpPr>
        <p:spPr>
          <a:xfrm>
            <a:off x="-1" y="6458497"/>
            <a:ext cx="12192000" cy="427448"/>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sz="320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0DF3391-3A75-3517-9860-6684331830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5683" y="401287"/>
            <a:ext cx="3597916" cy="3358357"/>
          </a:xfrm>
          <a:prstGeom prst="ellipse">
            <a:avLst/>
          </a:prstGeom>
          <a:ln>
            <a:noFill/>
          </a:ln>
          <a:effectLst>
            <a:softEdge rad="112500"/>
          </a:effectLst>
        </p:spPr>
      </p:pic>
    </p:spTree>
    <p:extLst>
      <p:ext uri="{BB962C8B-B14F-4D97-AF65-F5344CB8AC3E}">
        <p14:creationId xmlns:p14="http://schemas.microsoft.com/office/powerpoint/2010/main" val="157438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E21545-E07E-931E-08AE-0B78D6C88868}"/>
              </a:ext>
              <a:ext uri="{C183D7F6-B498-43B3-948B-1728B52AA6E4}">
                <adec:decorative xmlns:adec="http://schemas.microsoft.com/office/drawing/2017/decorative" val="1"/>
              </a:ext>
            </a:extLst>
          </p:cNvPr>
          <p:cNvSpPr/>
          <p:nvPr/>
        </p:nvSpPr>
        <p:spPr>
          <a:xfrm>
            <a:off x="793" y="-151180"/>
            <a:ext cx="12191999"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Box 3">
            <a:extLst>
              <a:ext uri="{FF2B5EF4-FFF2-40B4-BE49-F238E27FC236}">
                <a16:creationId xmlns:a16="http://schemas.microsoft.com/office/drawing/2014/main" id="{D1B2176A-6F31-15AD-FDC0-802E7D5FADB9}"/>
              </a:ext>
            </a:extLst>
          </p:cNvPr>
          <p:cNvSpPr txBox="1">
            <a:spLocks noGrp="1"/>
          </p:cNvSpPr>
          <p:nvPr>
            <p:ph type="title" idx="4294967295"/>
          </p:nvPr>
        </p:nvSpPr>
        <p:spPr>
          <a:xfrm>
            <a:off x="350703" y="151179"/>
            <a:ext cx="6953480" cy="6555641"/>
          </a:xfrm>
          <a:prstGeom prst="rect">
            <a:avLst/>
          </a:prstGeom>
          <a:no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בינה מלאכותית היא כלי בעל ערך אשר מאפשר לנו ליצור דברים מפתיעים ומקוריים. </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אפשר לקחת רעיונות, לשחק איתם ולהפוך אותם למשהו חדש ומיוחד – וזה נהדר!</a:t>
            </a:r>
          </a:p>
          <a:p>
            <a:pPr marL="0" marR="0" lvl="0" indent="0" algn="ctr" defTabSz="914400" rtl="1" eaLnBrk="1" fontAlgn="auto" latinLnBrk="0" hangingPunct="1">
              <a:lnSpc>
                <a:spcPct val="15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אבל... רגע לפני,</a:t>
            </a:r>
            <a:b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he-IL" sz="5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האם יש אפשרות שהתוכן שניצור עלול... גם לפגוע?</a:t>
            </a:r>
            <a:endPar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a:extLst>
              <a:ext uri="{FF2B5EF4-FFF2-40B4-BE49-F238E27FC236}">
                <a16:creationId xmlns:a16="http://schemas.microsoft.com/office/drawing/2014/main" id="{D31CB65C-E208-45D5-4344-2E87EF95C9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4183" y="-151180"/>
            <a:ext cx="48870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9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98407-649363376_small" descr="רובוטית מחזיקה בידה את המידע המתחלף">
            <a:hlinkClick r:id="" action="ppaction://media"/>
            <a:extLst>
              <a:ext uri="{FF2B5EF4-FFF2-40B4-BE49-F238E27FC236}">
                <a16:creationId xmlns:a16="http://schemas.microsoft.com/office/drawing/2014/main" id="{8BE69887-8DB6-ADDE-34E4-2C93760A53AE}"/>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118" y="-43379"/>
            <a:ext cx="12269118" cy="6901379"/>
          </a:xfrm>
          <a:prstGeom prst="rect">
            <a:avLst/>
          </a:prstGeom>
        </p:spPr>
      </p:pic>
      <p:sp>
        <p:nvSpPr>
          <p:cNvPr id="5" name="Oval 4">
            <a:extLst>
              <a:ext uri="{FF2B5EF4-FFF2-40B4-BE49-F238E27FC236}">
                <a16:creationId xmlns:a16="http://schemas.microsoft.com/office/drawing/2014/main" id="{FA9CECC5-5542-5152-84C2-DDFBBC3FEA4A}"/>
              </a:ext>
            </a:extLst>
          </p:cNvPr>
          <p:cNvSpPr/>
          <p:nvPr/>
        </p:nvSpPr>
        <p:spPr>
          <a:xfrm>
            <a:off x="0" y="177357"/>
            <a:ext cx="5219114" cy="304341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kumimoji="0" lang="he-IL" altLang="he-IL" sz="26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שימוש בבינה מלאכותית, לצד היתרונות הרבים שלה, </a:t>
            </a:r>
            <a:r>
              <a:rPr kumimoji="0" lang="he-IL" altLang="he-IL" sz="2600" b="1" i="0" u="none" cap="none" normalizeH="0" baseline="0" dirty="0">
                <a:ln>
                  <a:noFill/>
                </a:ln>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עלול </a:t>
            </a:r>
            <a:r>
              <a:rPr kumimoji="0" lang="he-IL" altLang="he-IL" sz="26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לגרום לפגיעה רגשית וחברתית כאשר </a:t>
            </a:r>
            <a:r>
              <a:rPr kumimoji="0" lang="he-IL" altLang="he-IL" sz="2600" b="1" i="0" u="none" cap="none" normalizeH="0" baseline="0" dirty="0">
                <a:ln>
                  <a:noFill/>
                </a:ln>
                <a:solidFill>
                  <a:schemeClr val="bg1">
                    <a:lumMod val="95000"/>
                  </a:schemeClr>
                </a:solidFill>
                <a:effectLst/>
                <a:latin typeface="Calibri" panose="020F0502020204030204" pitchFamily="34" charset="0"/>
                <a:ea typeface="Calibri" panose="020F0502020204030204" pitchFamily="34" charset="0"/>
                <a:cs typeface="Calibri" panose="020F0502020204030204" pitchFamily="34" charset="0"/>
              </a:rPr>
              <a:t>הוא</a:t>
            </a:r>
            <a:r>
              <a:rPr kumimoji="0" lang="he-IL" altLang="he-IL" sz="26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 משמש לעיוות המציאות</a:t>
            </a:r>
            <a:endParaRPr lang="he-IL" sz="2600" b="1" dirty="0"/>
          </a:p>
          <a:p>
            <a:pPr algn="ctr"/>
            <a:endParaRPr lang="he-IL" dirty="0"/>
          </a:p>
        </p:txBody>
      </p:sp>
      <p:sp>
        <p:nvSpPr>
          <p:cNvPr id="7" name="Oval 6">
            <a:extLst>
              <a:ext uri="{FF2B5EF4-FFF2-40B4-BE49-F238E27FC236}">
                <a16:creationId xmlns:a16="http://schemas.microsoft.com/office/drawing/2014/main" id="{A698286C-8834-E3CA-787C-3C976A7B610B}"/>
              </a:ext>
            </a:extLst>
          </p:cNvPr>
          <p:cNvSpPr/>
          <p:nvPr/>
        </p:nvSpPr>
        <p:spPr>
          <a:xfrm>
            <a:off x="-77118" y="177358"/>
            <a:ext cx="5326573" cy="3043409"/>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1"/>
            <a:r>
              <a:rPr lang="he-IL"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rPr>
              <a:t>יצירת תמונות או סרטונים לא אמיתיים </a:t>
            </a:r>
            <a:r>
              <a:rPr lang="he-IL" altLang="he-IL" sz="2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עלולה</a:t>
            </a:r>
            <a:r>
              <a:rPr lang="he-IL"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rPr>
              <a:t> להזיק, לפגוע ולערער את תחושת הביטחון והאמון של הנפגע, בעיקר  </a:t>
            </a:r>
            <a:r>
              <a:rPr lang="he-IL" altLang="he-IL" sz="2600" b="1" dirty="0">
                <a:solidFill>
                  <a:schemeClr val="bg1">
                    <a:lumMod val="95000"/>
                  </a:schemeClr>
                </a:solidFill>
                <a:latin typeface="Calibri" panose="020F0502020204030204" pitchFamily="34" charset="0"/>
                <a:ea typeface="Calibri" panose="020F0502020204030204" pitchFamily="34" charset="0"/>
                <a:cs typeface="Calibri" panose="020F0502020204030204" pitchFamily="34" charset="0"/>
              </a:rPr>
              <a:t>כשהתמונות או הסרטונים מוצפים </a:t>
            </a:r>
            <a:r>
              <a:rPr lang="he-IL" altLang="he-IL" sz="2600" b="1" dirty="0">
                <a:solidFill>
                  <a:schemeClr val="bg1"/>
                </a:solidFill>
                <a:latin typeface="Calibri" panose="020F0502020204030204" pitchFamily="34" charset="0"/>
                <a:ea typeface="Calibri" panose="020F0502020204030204" pitchFamily="34" charset="0"/>
                <a:cs typeface="Calibri" panose="020F0502020204030204" pitchFamily="34" charset="0"/>
              </a:rPr>
              <a:t>ברשתות החברתיות</a:t>
            </a:r>
            <a:endParaRPr lang="he-IL" sz="2600" b="1" dirty="0"/>
          </a:p>
        </p:txBody>
      </p:sp>
      <p:sp>
        <p:nvSpPr>
          <p:cNvPr id="2" name="Oval 1">
            <a:extLst>
              <a:ext uri="{FF2B5EF4-FFF2-40B4-BE49-F238E27FC236}">
                <a16:creationId xmlns:a16="http://schemas.microsoft.com/office/drawing/2014/main" id="{CC75B48D-D6F4-3D68-D335-94C0403B4F7F}"/>
              </a:ext>
            </a:extLst>
          </p:cNvPr>
          <p:cNvSpPr>
            <a:spLocks noGrp="1"/>
          </p:cNvSpPr>
          <p:nvPr>
            <p:ph type="title" idx="4294967295"/>
          </p:nvPr>
        </p:nvSpPr>
        <p:spPr>
          <a:xfrm>
            <a:off x="0" y="108778"/>
            <a:ext cx="5326573" cy="3111989"/>
          </a:xfrm>
          <a:prstGeom prst="ellipse">
            <a:avLst/>
          </a:prstGeom>
          <a:solidFill>
            <a:schemeClr val="accent1">
              <a:lumMod val="5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altLang="he-IL" sz="4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איך למשל?...</a:t>
            </a:r>
            <a:endParaRPr kumimoji="0" lang="he-IL" sz="4400" b="1" i="0" u="none" strike="noStrike" kern="1200" cap="none" spc="0" normalizeH="0" baseline="0" noProof="0" dirty="0">
              <a:ln>
                <a:noFill/>
              </a:ln>
              <a:solidFill>
                <a:schemeClr val="lt1"/>
              </a:solidFill>
              <a:effectLst/>
              <a:uLnTx/>
              <a:uFillTx/>
              <a:latin typeface="+mn-lt"/>
              <a:ea typeface="+mn-ea"/>
              <a:cs typeface="+mn-cs"/>
            </a:endParaRPr>
          </a:p>
        </p:txBody>
      </p:sp>
    </p:spTree>
    <p:extLst>
      <p:ext uri="{BB962C8B-B14F-4D97-AF65-F5344CB8AC3E}">
        <p14:creationId xmlns:p14="http://schemas.microsoft.com/office/powerpoint/2010/main" val="33705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203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7"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40F7B8-CDBC-AE28-929E-E3D7A1BD2360}"/>
              </a:ext>
            </a:extLst>
          </p:cNvPr>
          <p:cNvSpPr txBox="1">
            <a:spLocks noGrp="1"/>
          </p:cNvSpPr>
          <p:nvPr>
            <p:ph type="title" idx="4294967295"/>
          </p:nvPr>
        </p:nvSpPr>
        <p:spPr>
          <a:xfrm>
            <a:off x="4025900" y="574326"/>
            <a:ext cx="3774085" cy="584775"/>
          </a:xfrm>
          <a:prstGeom prst="rect">
            <a:avLst/>
          </a:prstGeom>
          <a:solidFill>
            <a:schemeClr val="accent2">
              <a:lumMod val="60000"/>
              <a:lumOff val="40000"/>
            </a:schemeClr>
          </a:solidFill>
          <a:ln>
            <a:noFill/>
            <a:prstDash/>
          </a:ln>
          <a:effectLst/>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לכניסה</a:t>
            </a: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hlinkClick r:id="rId4"/>
              </a:rPr>
              <a:t>לסרטון</a:t>
            </a:r>
            <a:r>
              <a:rPr kumimoji="0" lang="he-IL" sz="32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he-IL" sz="32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לחץ כאן</a:t>
            </a:r>
          </a:p>
        </p:txBody>
      </p:sp>
      <p:pic>
        <p:nvPicPr>
          <p:cNvPr id="2" name="Online Media 1" descr="תמונה מתוך הסרטון עם דמויות של מפורסמים">
            <a:hlinkClick r:id="" action="ppaction://media"/>
            <a:extLst>
              <a:ext uri="{FF2B5EF4-FFF2-40B4-BE49-F238E27FC236}">
                <a16:creationId xmlns:a16="http://schemas.microsoft.com/office/drawing/2014/main" id="{688B0802-ABD7-000C-47D2-88FBE05CAD29}"/>
              </a:ext>
              <a:ext uri="{C183D7F6-B498-43B3-948B-1728B52AA6E4}">
                <adec:decorative xmlns:adec="http://schemas.microsoft.com/office/drawing/2017/decorative" val="0"/>
              </a:ext>
            </a:extLst>
          </p:cNvPr>
          <p:cNvPicPr>
            <a:picLocks noRot="1" noChangeAspect="1"/>
          </p:cNvPicPr>
          <p:nvPr>
            <a:videoFile r:link="rId1"/>
          </p:nvPr>
        </p:nvPicPr>
        <p:blipFill>
          <a:blip r:embed="rId5"/>
          <a:stretch>
            <a:fillRect/>
          </a:stretch>
        </p:blipFill>
        <p:spPr>
          <a:xfrm>
            <a:off x="1850571" y="1486329"/>
            <a:ext cx="8490857" cy="4797345"/>
          </a:xfrm>
          <a:prstGeom prst="rect">
            <a:avLst/>
          </a:prstGeom>
        </p:spPr>
      </p:pic>
    </p:spTree>
    <p:extLst>
      <p:ext uri="{BB962C8B-B14F-4D97-AF65-F5344CB8AC3E}">
        <p14:creationId xmlns:p14="http://schemas.microsoft.com/office/powerpoint/2010/main" val="114588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