
<file path=[Content_Types].xml><?xml version="1.0" encoding="utf-8"?>
<Types xmlns="http://schemas.openxmlformats.org/package/2006/content-types">
  <Default ContentType="video/mp4" Extension="mp4"/>
  <Default ContentType="image/vnd.ms-photo" Extension="wdp"/>
  <Default ContentType="image/svg+xml" Extension="svg"/>
  <Default ContentType="application/xml" Extension="xml"/>
  <Default ContentType="image/png" Extension="png"/>
  <Default ContentType="image/jpeg" Extension="jpe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5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1.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amichlol.org.il/%D7%9E%D7%97%D7%A9%D7%91"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hamichlol.org.il/%D7%A4%D7%A7%D7%A1" TargetMode="External"/><Relationship Id="rId4" Type="http://schemas.openxmlformats.org/officeDocument/2006/relationships/hyperlink" Target="https://www.hamichlol.org.il/%D7%98%D7%9C%D7%A4%D7%95%D7%9F_%D7%A1%D7%9C%D7%95%D7%9C%D7%A8%D7%9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strike="noStrike" dirty="0">
                <a:solidFill>
                  <a:srgbClr val="002060"/>
                </a:solidFill>
              </a:rPr>
              <a:t>רקע </a:t>
            </a:r>
            <a:r>
              <a:rPr lang="he-IL" b="1" dirty="0"/>
              <a:t>למורה: </a:t>
            </a:r>
            <a:r>
              <a:rPr lang="he-IL" sz="1200" dirty="0">
                <a:latin typeface="Calibri" panose="020F0502020204030204" pitchFamily="34" charset="0"/>
                <a:ea typeface="Calibri" panose="020F0502020204030204" pitchFamily="34" charset="0"/>
                <a:cs typeface="Calibri" panose="020F0502020204030204" pitchFamily="34" charset="0"/>
              </a:rPr>
              <a:t>בשנתיים האחרונות אנו עדים למהפכה בכל הקשור לקידום טכנולוגיה של בינה המלאכותית, היכולה לדמות יכולות חשיבה אנושיות. קצב הפיתוח והטמעתם של יישומים אלה הינו חסר תקדים והשפעתם העמוקה ניכרת בתחומים כגון כלכלה, תרבות, בריאות, חינוך ועוד. גם בני הנוער החיים בעידן הנוכחי, עושים שימוש בבינה המלאכותית בהיבטים שונים בחיי היומיום שלהם.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latin typeface="Calibri" panose="020F0502020204030204" pitchFamily="34" charset="0"/>
                <a:ea typeface="Calibri" panose="020F0502020204030204" pitchFamily="34" charset="0"/>
                <a:cs typeface="Calibri" panose="020F0502020204030204" pitchFamily="34" charset="0"/>
              </a:rPr>
              <a:t>מטרת השיעור הנוכחי: </a:t>
            </a:r>
            <a:r>
              <a:rPr lang="he-IL" sz="1200" b="0" dirty="0">
                <a:latin typeface="Calibri" panose="020F0502020204030204" pitchFamily="34" charset="0"/>
                <a:ea typeface="Calibri" panose="020F0502020204030204" pitchFamily="34" charset="0"/>
                <a:cs typeface="Calibri" panose="020F0502020204030204" pitchFamily="34" charset="0"/>
              </a:rPr>
              <a:t>לסקור את האפשרויות שפותחת בפנינו הבינה המלאכותית, לצד חשיבה כיצד נוכל להשתמש בה באופן מושכל, חיובי ומוגן.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latin typeface="Calibri" panose="020F0502020204030204" pitchFamily="34" charset="0"/>
                <a:ea typeface="Calibri" panose="020F0502020204030204" pitchFamily="34" charset="0"/>
                <a:cs typeface="Calibri" panose="020F0502020204030204" pitchFamily="34" charset="0"/>
              </a:rPr>
              <a:t>ישנה חשיבות לגבש כללים ונורמות התנהגות במגוון סביבות - פנים אל פנים, הסביבה הלימודית, הסביבה</a:t>
            </a:r>
            <a:r>
              <a:rPr lang="he-IL" sz="1200" b="1" dirty="0">
                <a:latin typeface="Calibri" panose="020F0502020204030204" pitchFamily="34" charset="0"/>
                <a:ea typeface="Calibri" panose="020F0502020204030204" pitchFamily="34" charset="0"/>
                <a:cs typeface="Calibri" panose="020F0502020204030204" pitchFamily="34" charset="0"/>
              </a:rPr>
              <a:t> </a:t>
            </a:r>
            <a:r>
              <a:rPr lang="he-IL" sz="1200" b="0" dirty="0">
                <a:latin typeface="Calibri" panose="020F0502020204030204" pitchFamily="34" charset="0"/>
                <a:ea typeface="Calibri" panose="020F0502020204030204" pitchFamily="34" charset="0"/>
                <a:cs typeface="Calibri" panose="020F0502020204030204" pitchFamily="34" charset="0"/>
              </a:rPr>
              <a:t>החברתית ועוד. כחלק מגיבוש אותן הנחיות, נרצה לגבש עם התלמידים כללים להתנהלות במרחב המקוון, בדגש על שימוש בבינה המלאכותית, המעלה הזדמנויות, מורכבויות ולעתים, אף עלולה לחשוף אותנו למצבי סיכון ופגיעה. </a:t>
            </a:r>
            <a:endParaRPr lang="he-IL" b="0" dirty="0"/>
          </a:p>
          <a:p>
            <a:pPr marL="0" lvl="0" indent="0" algn="r" rtl="0">
              <a:spcBef>
                <a:spcPts val="0"/>
              </a:spcBef>
              <a:spcAft>
                <a:spcPts val="0"/>
              </a:spcAft>
              <a:buNone/>
            </a:pP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מתוך "בינה מלאכותית יוצרת בבתי ספר-הנחיות ראשוניות"- מסמך מטעם משרד החינוך 2023</a:t>
            </a:r>
          </a:p>
        </p:txBody>
      </p:sp>
      <p:sp>
        <p:nvSpPr>
          <p:cNvPr id="4" name="Slide Number Placeholder 3"/>
          <p:cNvSpPr>
            <a:spLocks noGrp="1"/>
          </p:cNvSpPr>
          <p:nvPr>
            <p:ph type="sldNum" sz="quarter" idx="5"/>
          </p:nvPr>
        </p:nvSpPr>
        <p:spPr/>
        <p:txBody>
          <a:bodyPr/>
          <a:lstStyle/>
          <a:p>
            <a:fld id="{512C4EDD-B3F9-40E5-AE72-5709FB623BC9}" type="slidenum">
              <a:rPr lang="he-IL" smtClean="0"/>
              <a:t>10</a:t>
            </a:fld>
            <a:endParaRPr lang="he-IL"/>
          </a:p>
        </p:txBody>
      </p:sp>
    </p:spTree>
    <p:extLst>
      <p:ext uri="{BB962C8B-B14F-4D97-AF65-F5344CB8AC3E}">
        <p14:creationId xmlns:p14="http://schemas.microsoft.com/office/powerpoint/2010/main" val="755975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הנחיות למורה: </a:t>
            </a:r>
          </a:p>
          <a:p>
            <a:r>
              <a:rPr lang="he-IL" b="0" dirty="0"/>
              <a:t>נקרין על המסך את התמונות. לאחר מכן, </a:t>
            </a:r>
            <a:r>
              <a:rPr lang="he-IL" dirty="0"/>
              <a:t>נשאל את התלמידים אילו מבין תמונות הן תמונות אמיתיות</a:t>
            </a:r>
            <a:r>
              <a:rPr lang="he-IL" strike="noStrike" dirty="0"/>
              <a:t> ואילו </a:t>
            </a:r>
            <a:r>
              <a:rPr lang="he-IL" dirty="0"/>
              <a:t>נוצרו על ידי כלי של בינה מלאכותית. </a:t>
            </a:r>
          </a:p>
          <a:p>
            <a:r>
              <a:rPr lang="he-IL" dirty="0"/>
              <a:t>במהלך הדיון, חשוב לתת מקום לתגובות ולרגשות שונים שיכולים לעלות (סקרנות, התפעלות, חשש וכו').</a:t>
            </a:r>
          </a:p>
          <a:p>
            <a:r>
              <a:rPr lang="he-IL" dirty="0"/>
              <a:t>לאחר דיון בנושא (ניתן להתייחס לאלמנטים שונים בתמונות כגון: שפת הגוף, "טעויות" שונות בתמונות ועוד) ניתן לשתף כי כל התמונות נעשו על ידי כלי בינה </a:t>
            </a:r>
          </a:p>
          <a:p>
            <a:r>
              <a:rPr lang="he-IL" dirty="0"/>
              <a:t>מלאכותית (התמונות נלקחו מתוך האתר: </a:t>
            </a:r>
            <a:r>
              <a:rPr lang="en-US" dirty="0"/>
              <a:t>copilot</a:t>
            </a:r>
            <a:r>
              <a:rPr lang="he-IL" dirty="0"/>
              <a:t>).</a:t>
            </a:r>
          </a:p>
        </p:txBody>
      </p:sp>
      <p:sp>
        <p:nvSpPr>
          <p:cNvPr id="4" name="Slide Number Placeholder 3"/>
          <p:cNvSpPr>
            <a:spLocks noGrp="1"/>
          </p:cNvSpPr>
          <p:nvPr>
            <p:ph type="sldNum" sz="quarter" idx="5"/>
          </p:nvPr>
        </p:nvSpPr>
        <p:spPr/>
        <p:txBody>
          <a:bodyPr/>
          <a:lstStyle/>
          <a:p>
            <a:fld id="{512C4EDD-B3F9-40E5-AE72-5709FB623BC9}" type="slidenum">
              <a:rPr lang="he-IL" smtClean="0"/>
              <a:t>11</a:t>
            </a:fld>
            <a:endParaRPr lang="he-IL"/>
          </a:p>
        </p:txBody>
      </p:sp>
    </p:spTree>
    <p:extLst>
      <p:ext uri="{BB962C8B-B14F-4D97-AF65-F5344CB8AC3E}">
        <p14:creationId xmlns:p14="http://schemas.microsoft.com/office/powerpoint/2010/main" val="151454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הנחיות למורה: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מטרת הפעילות הינה ליצור באופן משותף "</a:t>
            </a:r>
            <a:r>
              <a:rPr lang="he-IL" dirty="0" err="1"/>
              <a:t>חזון</a:t>
            </a:r>
            <a:r>
              <a:rPr lang="he-IL" dirty="0"/>
              <a:t> כיתתי", תוך התייחסות לדגשים וכללים שהתלמידים היו רוצים לתת להם דגש נרחב יותר השנה, על מנת לאפשר לשנה זו להיות מיטיבה עבורם ככל האפשר.</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1. יש להיכנס לאתר: </a:t>
            </a:r>
            <a:r>
              <a:rPr lang="en-US" dirty="0"/>
              <a:t>https://lexica.art/</a:t>
            </a:r>
            <a:r>
              <a:rPr lang="he-IL" dirty="0"/>
              <a:t> (ניתן להיכנס לאתר באמצעות לחיצה על התמונה שעל השקופית). זהו אתר המאפשר ליצור תמונות בעזרת בינה מלאכותית.</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b="0" dirty="0"/>
              <a:t>2. </a:t>
            </a:r>
            <a:r>
              <a:rPr lang="he-IL" dirty="0"/>
              <a:t>המורה תבקש מכל התלמידים לחשוב על "תמונה כיתתית עתידית" אשר קשורה לכיתה ולאווירה בה, תוך מתן דגש ומחשבה מה יוביל לתחושות נעימות בכיתה (לדוגמא: מבלים זמן איכות יחדיו/עוזרים אחד לשני/ צוחקים ביחד/מכניסים את כל מי שרוצה לקבוצות משותפות ועוד).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3. המורה תבקש מהתלמידים לבחור אלמנטים שמרכיבים תמונה שכזו, ותכניס אותם לאתר, תוך שהיא יוצרת תמונה מוחשית דרך הבינה המלאכותית (לדוגמא: ניתן לבקש מהבינה המלאכותית ליצור "תלמידים בתוך כיתה, יושבים ליד השולחן ומספרים בדיחות זה לזה").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4. המורה תיצור מספר תמונות עתיד ותשמור אותן ולאחר מכן, תרכיב קולאז' של תמונות שנוצרו דרך הבינה המלאכותית מתשובות התלמידים. את התמונות ניתן להוסיף לשקופית הבאה במצגת או לשמור במקום אחר ולאחר מכן להדפיס אותן.</a:t>
            </a:r>
          </a:p>
          <a:p>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12</a:t>
            </a:fld>
            <a:endParaRPr lang="he-IL"/>
          </a:p>
        </p:txBody>
      </p:sp>
    </p:spTree>
    <p:extLst>
      <p:ext uri="{BB962C8B-B14F-4D97-AF65-F5344CB8AC3E}">
        <p14:creationId xmlns:p14="http://schemas.microsoft.com/office/powerpoint/2010/main" val="260426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הנחיות למורה: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לשקופית זו ניתן להוסיף את תמונות החזון הכיתתי שנוצרו באמצעות הבינה המלאכותית.</a:t>
            </a:r>
          </a:p>
        </p:txBody>
      </p:sp>
      <p:sp>
        <p:nvSpPr>
          <p:cNvPr id="4" name="Slide Number Placeholder 3"/>
          <p:cNvSpPr>
            <a:spLocks noGrp="1"/>
          </p:cNvSpPr>
          <p:nvPr>
            <p:ph type="sldNum" sz="quarter" idx="5"/>
          </p:nvPr>
        </p:nvSpPr>
        <p:spPr/>
        <p:txBody>
          <a:bodyPr/>
          <a:lstStyle/>
          <a:p>
            <a:fld id="{512C4EDD-B3F9-40E5-AE72-5709FB623BC9}" type="slidenum">
              <a:rPr lang="he-IL" smtClean="0"/>
              <a:t>13</a:t>
            </a:fld>
            <a:endParaRPr lang="he-IL"/>
          </a:p>
        </p:txBody>
      </p:sp>
    </p:spTree>
    <p:extLst>
      <p:ext uri="{BB962C8B-B14F-4D97-AF65-F5344CB8AC3E}">
        <p14:creationId xmlns:p14="http://schemas.microsoft.com/office/powerpoint/2010/main" val="2277038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סיכום שיעור: </a:t>
            </a:r>
          </a:p>
          <a:p>
            <a:r>
              <a:rPr lang="he-IL" dirty="0"/>
              <a:t>נסביר לתלמידים כי בהמשך ליצירת לוח חזון ותמונת עתיד כיתתית, נתמקד ביצירת כללים שיאפשרו להגשים את התמונה העתידית- כללים שיאפשרו לכולם </a:t>
            </a:r>
          </a:p>
          <a:p>
            <a:r>
              <a:rPr lang="he-IL" dirty="0"/>
              <a:t>לחוש ביטחון, שייכות, כבוד, קיום שיח מכבד, סדר ומוגנות באופן כללי ובעת התנהלות במרחב המקוון בפרט.</a:t>
            </a:r>
          </a:p>
          <a:p>
            <a:r>
              <a:rPr lang="he-IL" dirty="0"/>
              <a:t>נזכיר לתלמידים כי ריענון כללי ההתנהגות בכיתה, רלוונטי לאורך כל השנה, משמעותי לכל תחום בחיינו ובפרט בהקשר לרשת ולשימוש בכלי בינה מלאכותית.</a:t>
            </a:r>
          </a:p>
          <a:p>
            <a:r>
              <a:rPr lang="he-IL" dirty="0"/>
              <a:t>נשאל את התלמידים מהם לדעתם הכללים שחשוב להקפיד עליהם בעת התנהלות במרחב המקוון ככלל ובעת שימוש בבינה מלאכותית בפרט? </a:t>
            </a:r>
          </a:p>
          <a:p>
            <a:r>
              <a:rPr lang="he-IL" dirty="0"/>
              <a:t>מומלץ לרכז את הכללים על הלוח (כמו כן, יש אפשרות לחלק דפי ממו וליצור לוח אמיתי בכיתה).</a:t>
            </a:r>
          </a:p>
          <a:p>
            <a:endParaRPr lang="he-IL" dirty="0"/>
          </a:p>
          <a:p>
            <a:r>
              <a:rPr lang="he-IL" dirty="0"/>
              <a:t>הצעות לדוגמאות:</a:t>
            </a:r>
          </a:p>
          <a:p>
            <a:r>
              <a:rPr lang="he-IL" dirty="0"/>
              <a:t>שיתוף בתכנים לאחר הפעלת שיקול דעת</a:t>
            </a:r>
          </a:p>
          <a:p>
            <a:r>
              <a:rPr lang="he-IL" dirty="0"/>
              <a:t>התנהגות מכבדת וחיובית כלפי עצמי וכלפי האחר</a:t>
            </a:r>
          </a:p>
          <a:p>
            <a:r>
              <a:rPr lang="he-IL" dirty="0"/>
              <a:t>שמירה על פרטיות</a:t>
            </a:r>
          </a:p>
          <a:p>
            <a:r>
              <a:rPr lang="he-IL" dirty="0"/>
              <a:t>הימנעות מהתנהגויות שעלולות לסכן ולפגוע</a:t>
            </a:r>
          </a:p>
          <a:p>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14</a:t>
            </a:fld>
            <a:endParaRPr lang="he-IL"/>
          </a:p>
        </p:txBody>
      </p:sp>
    </p:spTree>
    <p:extLst>
      <p:ext uri="{BB962C8B-B14F-4D97-AF65-F5344CB8AC3E}">
        <p14:creationId xmlns:p14="http://schemas.microsoft.com/office/powerpoint/2010/main" val="1243924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הנחייה למורה: יש להקריא את המסרים בסיום.</a:t>
            </a:r>
          </a:p>
        </p:txBody>
      </p:sp>
      <p:sp>
        <p:nvSpPr>
          <p:cNvPr id="4" name="Slide Number Placeholder 3"/>
          <p:cNvSpPr>
            <a:spLocks noGrp="1"/>
          </p:cNvSpPr>
          <p:nvPr>
            <p:ph type="sldNum" sz="quarter" idx="5"/>
          </p:nvPr>
        </p:nvSpPr>
        <p:spPr/>
        <p:txBody>
          <a:bodyPr/>
          <a:lstStyle/>
          <a:p>
            <a:fld id="{5495F1F8-C5C7-4BC5-8C7E-4E8707A6B63A}" type="slidenum">
              <a:rPr lang="he-IL" smtClean="0"/>
              <a:t>15</a:t>
            </a:fld>
            <a:endParaRPr lang="he-IL"/>
          </a:p>
        </p:txBody>
      </p:sp>
    </p:spTree>
    <p:extLst>
      <p:ext uri="{BB962C8B-B14F-4D97-AF65-F5344CB8AC3E}">
        <p14:creationId xmlns:p14="http://schemas.microsoft.com/office/powerpoint/2010/main" val="3643704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שיעור: המורה תבחר ענן אחד להתייחסות, אח"כ ניתן לאפשר לכל תלמיד/ה יבחר משפט שהוא/היא רוצה להתייחס בנוסף. </a:t>
            </a:r>
          </a:p>
          <a:p>
            <a:r>
              <a:rPr lang="he-IL" dirty="0"/>
              <a:t>נשמע כ- 5 תלמידים</a:t>
            </a:r>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636932-1D11-4359-B5AE-4A5A23CB4E91}"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40396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יש ללחוץ על השקופית לקבלת תשובה מלאה</a:t>
            </a:r>
          </a:p>
          <a:p>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17</a:t>
            </a:fld>
            <a:endParaRPr lang="he-IL"/>
          </a:p>
        </p:txBody>
      </p:sp>
    </p:spTree>
    <p:extLst>
      <p:ext uri="{BB962C8B-B14F-4D97-AF65-F5344CB8AC3E}">
        <p14:creationId xmlns:p14="http://schemas.microsoft.com/office/powerpoint/2010/main" val="1426669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הערות למורה: יש להדגיש  לתלמידים כי </a:t>
            </a:r>
            <a:r>
              <a:rPr lang="he-IL" sz="1200" dirty="0">
                <a:latin typeface="Calibri" panose="020F0502020204030204" pitchFamily="34" charset="0"/>
                <a:ea typeface="Calibri" panose="020F0502020204030204" pitchFamily="34" charset="0"/>
                <a:cs typeface="Calibri" panose="020F0502020204030204" pitchFamily="34" charset="0"/>
              </a:rPr>
              <a:t>חשוב לתת מקום לכלל הרגשות שעולים,</a:t>
            </a:r>
            <a:r>
              <a:rPr lang="he-IL" sz="1200" dirty="0">
                <a:solidFill>
                  <a:schemeClr val="tx1"/>
                </a:solidFill>
                <a:latin typeface="Calibri" panose="020F0502020204030204" pitchFamily="34" charset="0"/>
                <a:ea typeface="Calibri" panose="020F0502020204030204" pitchFamily="34" charset="0"/>
                <a:cs typeface="Calibri" panose="020F0502020204030204" pitchFamily="34" charset="0"/>
              </a:rPr>
              <a:t> לשתף את מי שנוח לנו איתו ולקבל את ההכוונה הנכונה כיצד להתמודד עם </a:t>
            </a:r>
          </a:p>
          <a:p>
            <a:r>
              <a:rPr lang="he-IL" sz="1200" dirty="0">
                <a:solidFill>
                  <a:schemeClr val="tx1"/>
                </a:solidFill>
                <a:latin typeface="Calibri" panose="020F0502020204030204" pitchFamily="34" charset="0"/>
                <a:ea typeface="Calibri" panose="020F0502020204030204" pitchFamily="34" charset="0"/>
                <a:cs typeface="Calibri" panose="020F0502020204030204" pitchFamily="34" charset="0"/>
              </a:rPr>
              <a:t>תחושות אלו.</a:t>
            </a:r>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19</a:t>
            </a:fld>
            <a:endParaRPr lang="he-IL"/>
          </a:p>
        </p:txBody>
      </p:sp>
    </p:spTree>
    <p:extLst>
      <p:ext uri="{BB962C8B-B14F-4D97-AF65-F5344CB8AC3E}">
        <p14:creationId xmlns:p14="http://schemas.microsoft.com/office/powerpoint/2010/main" val="1403476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יש ללחוץ על השקופית לקבלת תשובה מלאה</a:t>
            </a:r>
          </a:p>
        </p:txBody>
      </p:sp>
      <p:sp>
        <p:nvSpPr>
          <p:cNvPr id="4" name="Slide Number Placeholder 3"/>
          <p:cNvSpPr>
            <a:spLocks noGrp="1"/>
          </p:cNvSpPr>
          <p:nvPr>
            <p:ph type="sldNum" sz="quarter" idx="5"/>
          </p:nvPr>
        </p:nvSpPr>
        <p:spPr/>
        <p:txBody>
          <a:bodyPr/>
          <a:lstStyle/>
          <a:p>
            <a:fld id="{512C4EDD-B3F9-40E5-AE72-5709FB623BC9}" type="slidenum">
              <a:rPr lang="he-IL" smtClean="0"/>
              <a:t>20</a:t>
            </a:fld>
            <a:endParaRPr lang="he-IL"/>
          </a:p>
        </p:txBody>
      </p:sp>
    </p:spTree>
    <p:extLst>
      <p:ext uri="{BB962C8B-B14F-4D97-AF65-F5344CB8AC3E}">
        <p14:creationId xmlns:p14="http://schemas.microsoft.com/office/powerpoint/2010/main" val="353492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58457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21</a:t>
            </a:fld>
            <a:endParaRPr lang="he-IL"/>
          </a:p>
        </p:txBody>
      </p:sp>
    </p:spTree>
    <p:extLst>
      <p:ext uri="{BB962C8B-B14F-4D97-AF65-F5344CB8AC3E}">
        <p14:creationId xmlns:p14="http://schemas.microsoft.com/office/powerpoint/2010/main" val="581634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הנחיות למורה: יש להקרין לתלמידים את הסרטון ולומר לתלמידים: "התבוננו בשקופית. מה היא מספרת לכם? איזו תחושה היא מעבירה בכם? דמיינו שאתם </a:t>
            </a:r>
          </a:p>
          <a:p>
            <a:pPr algn="r" rtl="1"/>
            <a:r>
              <a:rPr lang="he-IL" dirty="0"/>
              <a:t>פותחים דלת אל עולם בעל אינסוף אפשרויות. עולם שהכל יכול לקרות בו, להתפתח בו. לעיתים נדמה שהיום, במאה ה-21, העולם שלנו באמת הופך להיות </a:t>
            </a:r>
          </a:p>
          <a:p>
            <a:pPr algn="r" rtl="1"/>
            <a:r>
              <a:rPr lang="he-IL" dirty="0"/>
              <a:t>לכזה </a:t>
            </a:r>
            <a:r>
              <a:rPr lang="he-IL" b="0" dirty="0"/>
              <a:t>שהשמיים בו הם הגבול".</a:t>
            </a:r>
          </a:p>
          <a:p>
            <a:pPr algn="r" rtl="1"/>
            <a:endParaRPr lang="he-IL" dirty="0"/>
          </a:p>
          <a:p>
            <a:pPr algn="r" rtl="1"/>
            <a:r>
              <a:rPr lang="he-IL" dirty="0"/>
              <a:t>לאחר איסוף מספר תשובות מתלמידים, מכן ניתן לעבור לשקופית הבאה.</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89170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1" dirty="0"/>
              <a:t>הערות למורה: </a:t>
            </a:r>
          </a:p>
          <a:p>
            <a:pPr algn="r" rtl="1"/>
            <a:r>
              <a:rPr lang="he-IL" dirty="0"/>
              <a:t>משנות ה-50 אנחנו עדים למגוון רחב של התפתחויות טכנולוגיות אשר משפיעות ומשנות את אורח חיינו במגוון רחב של דרכים. לעיתים זה מרגיש שקשה לעמוד </a:t>
            </a:r>
          </a:p>
          <a:p>
            <a:pPr algn="r" rtl="1"/>
            <a:r>
              <a:rPr lang="he-IL" dirty="0"/>
              <a:t>בקצב השינויים, כך שמה שעד לפני זמן מה היה נראה לנו כמו מדע בדיוני, כיום "קם לחיים" והופך לריאלי ומציאותי. </a:t>
            </a:r>
          </a:p>
          <a:p>
            <a:pPr algn="r" rtl="1"/>
            <a:r>
              <a:rPr lang="he-IL" dirty="0"/>
              <a:t>חשוב לברר עמדות שונות בנוגע להתפתחויות השונות, לזהות הזדמנויות שהתפתחו עד כה בתחום, לפתח את המודעות לאופנים שבהם הדבר משפיע על חיינו</a:t>
            </a:r>
          </a:p>
          <a:p>
            <a:pPr algn="r" rtl="1"/>
            <a:r>
              <a:rPr lang="he-IL" dirty="0"/>
              <a:t>ועל השימוש שלנו בכלים השונים ביום יום שלנו ובהמשך לכך גם לחדד את היכולת להפנים כללי התנהגות מיטיבים. </a:t>
            </a:r>
          </a:p>
          <a:p>
            <a:pPr algn="r" rtl="1"/>
            <a:endParaRPr lang="he-IL" dirty="0"/>
          </a:p>
          <a:p>
            <a:pPr algn="r" rtl="1"/>
            <a:r>
              <a:rPr lang="he-IL" b="1" dirty="0"/>
              <a:t>הנחיות למורה:</a:t>
            </a:r>
            <a:r>
              <a:rPr lang="he-IL" dirty="0"/>
              <a:t> בהמשך לשקופית הקודמת, יש לבקש מהתלמידים להתחבר ולדמיין עולם שבו "</a:t>
            </a:r>
            <a:r>
              <a:rPr lang="he-IL" dirty="0" err="1"/>
              <a:t>הכל</a:t>
            </a:r>
            <a:r>
              <a:rPr lang="he-IL" dirty="0"/>
              <a:t> יכול לקרות" ולשאול אותם מה הם מדמיינים שמתרחש </a:t>
            </a:r>
          </a:p>
          <a:p>
            <a:pPr algn="r" rtl="1"/>
            <a:r>
              <a:rPr lang="he-IL" dirty="0"/>
              <a:t>בעולם שכזה. לאחר מכן, יש לשאול אותם עד כמה הם מאמינים שאפשרי ליצור עולם שכזה ועד כמה הדברים כבר מתגשמים בפועל, תוך מתן דוגמאות. </a:t>
            </a:r>
          </a:p>
          <a:p>
            <a:pPr algn="r" rtl="1"/>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4</a:t>
            </a:fld>
            <a:endParaRPr lang="he-IL"/>
          </a:p>
        </p:txBody>
      </p:sp>
    </p:spTree>
    <p:extLst>
      <p:ext uri="{BB962C8B-B14F-4D97-AF65-F5344CB8AC3E}">
        <p14:creationId xmlns:p14="http://schemas.microsoft.com/office/powerpoint/2010/main" val="403584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הרחבה למורה: </a:t>
            </a:r>
          </a:p>
          <a:p>
            <a:pPr algn="r" rtl="1"/>
            <a:r>
              <a:rPr lang="he-IL" dirty="0"/>
              <a:t>לאורך ההיסטוריה, בני אדם המציאו מגוון רחב של המצאות שתרמו ושיפרו לאין שיעור את איכות החיים. בסוף המאה ה-18, הביאה המהפכה התעשייתית, </a:t>
            </a:r>
          </a:p>
          <a:p>
            <a:pPr algn="r" rtl="1"/>
            <a:r>
              <a:rPr lang="he-IL" dirty="0"/>
              <a:t>לשינוי בשיטת הייצור, כך </a:t>
            </a:r>
            <a:r>
              <a:rPr lang="he-IL" b="0" dirty="0"/>
              <a:t>שהפכה</a:t>
            </a:r>
            <a:r>
              <a:rPr lang="he-IL" dirty="0"/>
              <a:t> ממוכנת ותעשייתית ולא ידנית. תהליך התיעוש כלל בתוכו שימוש בקיטור כמקור אנרגיה ועל ידי שימוש במנועים חוללו שינויים </a:t>
            </a:r>
          </a:p>
          <a:p>
            <a:pPr algn="r" rtl="1"/>
            <a:r>
              <a:rPr lang="he-IL" dirty="0"/>
              <a:t>גדולים בהיבטים רבים בתחומי החיים. השימוש התעשייתי במכונות אפשר </a:t>
            </a:r>
            <a:r>
              <a:rPr lang="he-IL" b="0" dirty="0"/>
              <a:t>לייצר</a:t>
            </a:r>
            <a:r>
              <a:rPr lang="he-IL" dirty="0"/>
              <a:t> כמויות גדולות של סחורה שתרמה לביסוס הכלכלה. </a:t>
            </a:r>
          </a:p>
          <a:p>
            <a:pPr algn="r" rtl="1"/>
            <a:r>
              <a:rPr lang="he-IL" b="0" i="0" u="none" dirty="0">
                <a:solidFill>
                  <a:schemeClr val="tx1"/>
                </a:solidFill>
                <a:effectLst/>
                <a:highlight>
                  <a:srgbClr val="FFFFFF"/>
                </a:highlight>
                <a:latin typeface="Arial" panose="020B0604020202020204" pitchFamily="34" charset="0"/>
              </a:rPr>
              <a:t>המהפכה הדיגיטלית אשר החלה בשנות ה-50 כללה למעשה מעבר מטכנולוגיה אלקטרונית-אנלוגית הקשורה למכונות, לטכנולוגיה דיגיטלית, והיא מסמלת את</a:t>
            </a:r>
          </a:p>
          <a:p>
            <a:pPr algn="r" rtl="1"/>
            <a:r>
              <a:rPr lang="he-IL" b="0" i="0" u="none" dirty="0">
                <a:solidFill>
                  <a:schemeClr val="tx1"/>
                </a:solidFill>
                <a:effectLst/>
                <a:highlight>
                  <a:srgbClr val="FFFFFF"/>
                </a:highlight>
                <a:latin typeface="Arial" panose="020B0604020202020204" pitchFamily="34" charset="0"/>
              </a:rPr>
              <a:t>תחילתו של עידן המידע. הדגש העיקרי הוא על ייצור דיגיטלי המוני, כאשר הבסיס לכך הוא </a:t>
            </a:r>
            <a:r>
              <a:rPr lang="he-IL" b="0" i="0" u="none" strike="noStrike" dirty="0">
                <a:solidFill>
                  <a:schemeClr val="tx1"/>
                </a:solidFill>
                <a:effectLst/>
                <a:highlight>
                  <a:srgbClr val="FFFFFF"/>
                </a:highlight>
                <a:latin typeface="Arial" panose="020B0604020202020204" pitchFamily="34" charset="0"/>
                <a:hlinkClick r:id="rId3" tooltip="מחשב">
                  <a:extLst>
                    <a:ext uri="{A12FA001-AC4F-418D-AE19-62706E023703}">
                      <ahyp:hlinkClr xmlns:ahyp="http://schemas.microsoft.com/office/drawing/2018/hyperlinkcolor" val="tx"/>
                    </a:ext>
                  </a:extLst>
                </a:hlinkClick>
              </a:rPr>
              <a:t>מחשב</a:t>
            </a:r>
            <a:r>
              <a:rPr lang="he-IL" b="0" i="0" u="none" dirty="0">
                <a:solidFill>
                  <a:schemeClr val="tx1"/>
                </a:solidFill>
                <a:effectLst/>
                <a:highlight>
                  <a:srgbClr val="FFFFFF"/>
                </a:highlight>
                <a:latin typeface="Arial" panose="020B0604020202020204" pitchFamily="34" charset="0"/>
              </a:rPr>
              <a:t>, </a:t>
            </a:r>
            <a:r>
              <a:rPr lang="he-IL" b="0" i="0" u="none" strike="noStrike" dirty="0">
                <a:solidFill>
                  <a:schemeClr val="tx1"/>
                </a:solidFill>
                <a:effectLst/>
                <a:highlight>
                  <a:srgbClr val="FFFFFF"/>
                </a:highlight>
                <a:latin typeface="Arial" panose="020B0604020202020204" pitchFamily="34" charset="0"/>
                <a:hlinkClick r:id="rId4" tooltip="טלפון סלולרי">
                  <a:extLst>
                    <a:ext uri="{A12FA001-AC4F-418D-AE19-62706E023703}">
                      <ahyp:hlinkClr xmlns:ahyp="http://schemas.microsoft.com/office/drawing/2018/hyperlinkcolor" val="tx"/>
                    </a:ext>
                  </a:extLst>
                </a:hlinkClick>
              </a:rPr>
              <a:t>טלפון סלולרי</a:t>
            </a:r>
            <a:r>
              <a:rPr lang="he-IL" b="0" i="0" u="none" dirty="0">
                <a:solidFill>
                  <a:schemeClr val="tx1"/>
                </a:solidFill>
                <a:effectLst/>
                <a:highlight>
                  <a:srgbClr val="FFFFFF"/>
                </a:highlight>
                <a:latin typeface="Arial" panose="020B0604020202020204" pitchFamily="34" charset="0"/>
              </a:rPr>
              <a:t>, ו</a:t>
            </a:r>
            <a:r>
              <a:rPr lang="he-IL" b="0" i="0" u="none" strike="noStrike" dirty="0">
                <a:solidFill>
                  <a:schemeClr val="tx1"/>
                </a:solidFill>
                <a:effectLst/>
                <a:highlight>
                  <a:srgbClr val="FFFFFF"/>
                </a:highlight>
                <a:latin typeface="Arial" panose="020B0604020202020204" pitchFamily="34" charset="0"/>
                <a:hlinkClick r:id="rId5" tooltip="פקס">
                  <a:extLst>
                    <a:ext uri="{A12FA001-AC4F-418D-AE19-62706E023703}">
                      <ahyp:hlinkClr xmlns:ahyp="http://schemas.microsoft.com/office/drawing/2018/hyperlinkcolor" val="tx"/>
                    </a:ext>
                  </a:extLst>
                </a:hlinkClick>
              </a:rPr>
              <a:t>פקס</a:t>
            </a:r>
            <a:r>
              <a:rPr lang="he-IL" b="0" i="0" u="none" dirty="0">
                <a:solidFill>
                  <a:schemeClr val="tx1"/>
                </a:solidFill>
                <a:effectLst/>
                <a:highlight>
                  <a:srgbClr val="FFFFFF"/>
                </a:highlight>
                <a:latin typeface="Arial" panose="020B0604020202020204" pitchFamily="34" charset="0"/>
              </a:rPr>
              <a:t>.</a:t>
            </a:r>
          </a:p>
          <a:p>
            <a:pPr algn="r" rtl="1"/>
            <a:endParaRPr lang="he-IL" dirty="0"/>
          </a:p>
          <a:p>
            <a:pPr algn="r" rtl="1"/>
            <a:r>
              <a:rPr lang="he-IL" dirty="0"/>
              <a:t>מתוך אתר הספריה הווירטואלית של מט"ח בקישור: </a:t>
            </a:r>
            <a:r>
              <a:rPr lang="en-US" dirty="0"/>
              <a:t>https://did.li/UkDaa</a:t>
            </a:r>
            <a:endParaRPr lang="he-IL" b="0" u="none" dirty="0">
              <a:solidFill>
                <a:schemeClr val="tx1"/>
              </a:solidFill>
            </a:endParaRPr>
          </a:p>
          <a:p>
            <a:pPr algn="r" rtl="1"/>
            <a:r>
              <a:rPr lang="he-IL" dirty="0"/>
              <a:t>מתוך אתר מכלול-האנציקלופדיה היהודית: </a:t>
            </a:r>
            <a:r>
              <a:rPr lang="en-US" dirty="0"/>
              <a:t>https://did.li/LSZ5q</a:t>
            </a:r>
            <a:r>
              <a:rPr lang="he-IL" dirty="0"/>
              <a:t> </a:t>
            </a:r>
            <a:endParaRPr lang="he-IL"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4076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חידון היכרות עם בינה מלאכותית:</a:t>
            </a:r>
          </a:p>
          <a:p>
            <a:r>
              <a:rPr lang="he-IL" dirty="0"/>
              <a:t>תלמיד שיתנדב, יבחר ריבוע אחד, </a:t>
            </a:r>
            <a:r>
              <a:rPr lang="he-IL" strike="noStrike" dirty="0"/>
              <a:t>ש</a:t>
            </a:r>
            <a:r>
              <a:rPr lang="he-IL" dirty="0"/>
              <a:t>בלחיצה עליו תופיע שאלה. לאחר שישיב, ניתן ומומלץ לשמוע תשובות נוספות. לאחר שמיעת תשובות נוספות, יש ללחוץ </a:t>
            </a:r>
          </a:p>
          <a:p>
            <a:r>
              <a:rPr lang="he-IL" dirty="0"/>
              <a:t>ולקבל את התשובה המורחבת שנפתחת בשקופית נפרדת.</a:t>
            </a:r>
          </a:p>
          <a:p>
            <a:r>
              <a:rPr lang="he-IL" b="1" dirty="0"/>
              <a:t>שימו לב- יש לשים לב לבחור את הריבועים לפי הסדר המספרי.</a:t>
            </a:r>
          </a:p>
        </p:txBody>
      </p:sp>
      <p:sp>
        <p:nvSpPr>
          <p:cNvPr id="4" name="Slide Number Placeholder 3"/>
          <p:cNvSpPr>
            <a:spLocks noGrp="1"/>
          </p:cNvSpPr>
          <p:nvPr>
            <p:ph type="sldNum" sz="quarter" idx="5"/>
          </p:nvPr>
        </p:nvSpPr>
        <p:spPr/>
        <p:txBody>
          <a:bodyPr/>
          <a:lstStyle/>
          <a:p>
            <a:fld id="{512C4EDD-B3F9-40E5-AE72-5709FB623BC9}" type="slidenum">
              <a:rPr lang="he-IL" smtClean="0"/>
              <a:t>6</a:t>
            </a:fld>
            <a:endParaRPr lang="he-IL"/>
          </a:p>
        </p:txBody>
      </p:sp>
    </p:spTree>
    <p:extLst>
      <p:ext uri="{BB962C8B-B14F-4D97-AF65-F5344CB8AC3E}">
        <p14:creationId xmlns:p14="http://schemas.microsoft.com/office/powerpoint/2010/main" val="1287531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בתום החידון, נפנה שאלה לכלל התלמידים בכיתה.</a:t>
            </a:r>
          </a:p>
        </p:txBody>
      </p:sp>
      <p:sp>
        <p:nvSpPr>
          <p:cNvPr id="4" name="מציין מיקום של מספר שקופית 3"/>
          <p:cNvSpPr>
            <a:spLocks noGrp="1"/>
          </p:cNvSpPr>
          <p:nvPr>
            <p:ph type="sldNum" sz="quarter" idx="5"/>
          </p:nvPr>
        </p:nvSpPr>
        <p:spPr/>
        <p:txBody>
          <a:bodyPr/>
          <a:lstStyle/>
          <a:p>
            <a:fld id="{512C4EDD-B3F9-40E5-AE72-5709FB623BC9}" type="slidenum">
              <a:rPr lang="he-IL" smtClean="0"/>
              <a:t>7</a:t>
            </a:fld>
            <a:endParaRPr lang="he-IL"/>
          </a:p>
        </p:txBody>
      </p:sp>
    </p:spTree>
    <p:extLst>
      <p:ext uri="{BB962C8B-B14F-4D97-AF65-F5344CB8AC3E}">
        <p14:creationId xmlns:p14="http://schemas.microsoft.com/office/powerpoint/2010/main" val="2306762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1" dirty="0"/>
              <a:t>הנחיות למורה: </a:t>
            </a:r>
          </a:p>
          <a:p>
            <a:pPr algn="r" rtl="1"/>
            <a:r>
              <a:rPr lang="he-IL" b="0" dirty="0"/>
              <a:t>נציג בפני התלמידים דוגמאות לשימושים שונים של בינה מלאכותית בחיי </a:t>
            </a:r>
            <a:r>
              <a:rPr lang="he-IL" b="0" dirty="0" err="1"/>
              <a:t>בחיי</a:t>
            </a:r>
            <a:r>
              <a:rPr lang="he-IL" b="0" dirty="0"/>
              <a:t> היום יום ונבקש ממי שיצא לו להשתמש באותו אמצעי לפחות פעם אחת שירים את </a:t>
            </a:r>
          </a:p>
          <a:p>
            <a:pPr algn="r" rtl="1"/>
            <a:r>
              <a:rPr lang="he-IL" b="0" dirty="0"/>
              <a:t>היד. בהמשך לכך, נסביר כי למעשה, לעיתים התלמידים עושים שימוש לא מודע בבינה מלאכותית והכלים שכוללים אותה הם כבר חלק בלתי נפרד </a:t>
            </a:r>
            <a:r>
              <a:rPr lang="he-IL" b="0" dirty="0" err="1"/>
              <a:t>מחיי</a:t>
            </a:r>
            <a:r>
              <a:rPr lang="he-IL" b="0" dirty="0"/>
              <a:t> היום </a:t>
            </a:r>
          </a:p>
          <a:p>
            <a:pPr algn="r" rtl="1"/>
            <a:r>
              <a:rPr lang="he-IL" b="0" dirty="0"/>
              <a:t>יום שלנו</a:t>
            </a:r>
            <a:r>
              <a:rPr lang="he-IL" dirty="0"/>
              <a:t>.</a:t>
            </a:r>
          </a:p>
          <a:p>
            <a:pPr algn="r" rtl="1"/>
            <a:endParaRPr lang="he-IL" dirty="0"/>
          </a:p>
          <a:p>
            <a:pPr algn="r" rtl="1"/>
            <a:r>
              <a:rPr lang="he-IL" b="1" dirty="0"/>
              <a:t>נשאל את התלמידים - האם אתם יכולים לחשוב על כלי נוסף שהייתם רוצים להתנסות בו השנה?</a:t>
            </a:r>
          </a:p>
          <a:p>
            <a:pPr algn="r" rtl="1"/>
            <a:endParaRPr lang="he-IL" b="1" dirty="0"/>
          </a:p>
        </p:txBody>
      </p:sp>
      <p:sp>
        <p:nvSpPr>
          <p:cNvPr id="4" name="Slide Number Placeholder 3"/>
          <p:cNvSpPr>
            <a:spLocks noGrp="1"/>
          </p:cNvSpPr>
          <p:nvPr>
            <p:ph type="sldNum" sz="quarter" idx="5"/>
          </p:nvPr>
        </p:nvSpPr>
        <p:spPr/>
        <p:txBody>
          <a:bodyPr/>
          <a:lstStyle/>
          <a:p>
            <a:fld id="{512C4EDD-B3F9-40E5-AE72-5709FB623BC9}" type="slidenum">
              <a:rPr lang="he-IL" smtClean="0"/>
              <a:t>8</a:t>
            </a:fld>
            <a:endParaRPr lang="he-IL"/>
          </a:p>
        </p:txBody>
      </p:sp>
    </p:spTree>
    <p:extLst>
      <p:ext uri="{BB962C8B-B14F-4D97-AF65-F5344CB8AC3E}">
        <p14:creationId xmlns:p14="http://schemas.microsoft.com/office/powerpoint/2010/main" val="1291593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הרחבה למורה:</a:t>
            </a:r>
            <a:r>
              <a:rPr lang="he-IL" dirty="0"/>
              <a:t> </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בינה מלאכותית (</a:t>
            </a:r>
            <a:r>
              <a:rPr lang="en-US" sz="1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Artificial Intelligence</a:t>
            </a:r>
            <a:r>
              <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או בקצרה </a:t>
            </a:r>
            <a:r>
              <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AI</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היא ענף ממדעי המחשב, אשר עוסק ביכולתם של מחשבים לפעול באופן המציג יכולות של בינה אנושית. בעזרת כלים ושיטות שונות, פותחו פלטפורמות בהם המחשב דמה אופני מחשבה אנושיים, ובכך תתאפשר באופן עצמאי  היכולת להתמודד עם פתרון בעיות בנושאים שונים, קבלת החלטות וסוגיות נוספות שיתנו מענה למגוון רחב של תחומים. הבינה </a:t>
            </a:r>
            <a:r>
              <a:rPr lang="he-IL" sz="1200" b="0" i="0" dirty="0">
                <a:solidFill>
                  <a:srgbClr val="404040"/>
                </a:solidFill>
                <a:effectLst/>
                <a:latin typeface="Noto Sans Hebrew"/>
              </a:rPr>
              <a:t>חלה להתפתח באמצע שנות ה-50 של המאה הקודמת, וכיום היא נוכחת בתחומים רבים של חיינו. בשנתיים האחרונות, נכנסו לחיינו מגוון רחב של כלי בינה מלאכותית</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מתוך: "בינה מלאכותית יוצרת בבתי הספר", משרד החינוך:  </a:t>
            </a:r>
            <a:r>
              <a:rPr lang="en-US" dirty="0"/>
              <a:t>https://meyda.education.gov.il/files/Pop/0files/lemida-metukshevet/AI/Guidelines.pdf</a:t>
            </a:r>
            <a:r>
              <a:rPr lang="he-IL" dirty="0"/>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D822099-C4B9-4777-AC4D-E954DB6718BC}" type="slidenum">
              <a:rPr lang="he-IL" smtClean="0"/>
              <a:t>9</a:t>
            </a:fld>
            <a:endParaRPr lang="he-IL"/>
          </a:p>
        </p:txBody>
      </p:sp>
    </p:spTree>
    <p:extLst>
      <p:ext uri="{BB962C8B-B14F-4D97-AF65-F5344CB8AC3E}">
        <p14:creationId xmlns:p14="http://schemas.microsoft.com/office/powerpoint/2010/main" val="2717518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FA3CD-0B74-D4FD-E136-0549FDFA71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64949FEC-A8CF-13FD-E591-544759EDA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81ECD9-19EE-66DE-3B0C-8652FBAB3108}"/>
              </a:ext>
            </a:extLst>
          </p:cNvPr>
          <p:cNvSpPr>
            <a:spLocks noGrp="1"/>
          </p:cNvSpPr>
          <p:nvPr>
            <p:ph type="dt" sz="half" idx="10"/>
          </p:nvPr>
        </p:nvSpPr>
        <p:spPr/>
        <p:txBody>
          <a:bodyPr/>
          <a:lstStyle/>
          <a:p>
            <a:fld id="{2CEC7074-CB81-4DC1-A98C-7737FB2980D7}" type="datetimeFigureOut">
              <a:rPr lang="he-IL" smtClean="0"/>
              <a:t>כ'/כסלו/תשפ"ו</a:t>
            </a:fld>
            <a:endParaRPr lang="he-IL" dirty="0"/>
          </a:p>
        </p:txBody>
      </p:sp>
      <p:sp>
        <p:nvSpPr>
          <p:cNvPr id="5" name="Footer Placeholder 4">
            <a:extLst>
              <a:ext uri="{FF2B5EF4-FFF2-40B4-BE49-F238E27FC236}">
                <a16:creationId xmlns:a16="http://schemas.microsoft.com/office/drawing/2014/main" id="{69D147D7-1F61-A0AF-24D9-813F939E2D7E}"/>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DE460A63-7988-36CF-525F-1AEDDA25F04F}"/>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758338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867BE-60CA-E9EB-F919-02F913C20564}"/>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41635C88-A9E6-0D75-6C7D-86069B8C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5A4A9B6E-A12E-D6B4-FB0C-993A08583F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22953401-A682-63C1-38C5-652E25A93073}"/>
              </a:ext>
            </a:extLst>
          </p:cNvPr>
          <p:cNvSpPr>
            <a:spLocks noGrp="1"/>
          </p:cNvSpPr>
          <p:nvPr>
            <p:ph type="dt" sz="half" idx="10"/>
          </p:nvPr>
        </p:nvSpPr>
        <p:spPr/>
        <p:txBody>
          <a:bodyPr/>
          <a:lstStyle/>
          <a:p>
            <a:fld id="{2CEC7074-CB81-4DC1-A98C-7737FB2980D7}" type="datetimeFigureOut">
              <a:rPr lang="he-IL" smtClean="0"/>
              <a:t>כ'/כסלו/תשפ"ו</a:t>
            </a:fld>
            <a:endParaRPr lang="he-IL" dirty="0"/>
          </a:p>
        </p:txBody>
      </p:sp>
      <p:sp>
        <p:nvSpPr>
          <p:cNvPr id="6" name="Footer Placeholder 5">
            <a:extLst>
              <a:ext uri="{FF2B5EF4-FFF2-40B4-BE49-F238E27FC236}">
                <a16:creationId xmlns:a16="http://schemas.microsoft.com/office/drawing/2014/main" id="{ADB92C9F-1A83-E9EA-DE19-E1B01E2EAC23}"/>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84EB228B-0BE2-6140-28B6-D1954F873528}"/>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793986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CD865-544B-529B-2CEA-D8047BE310F2}"/>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4BE8FC5F-DDAB-12EF-D147-F8BEA80B2D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9C9088-10BA-153B-67E3-9F88321AF2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D8D93813-EA24-E291-B567-136E1F28D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FBD46C-453C-8999-CA7C-EC1E5825AE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3EE1C19F-26FB-CF78-E79B-55CCD5FE16A2}"/>
              </a:ext>
            </a:extLst>
          </p:cNvPr>
          <p:cNvSpPr>
            <a:spLocks noGrp="1"/>
          </p:cNvSpPr>
          <p:nvPr>
            <p:ph type="dt" sz="half" idx="10"/>
          </p:nvPr>
        </p:nvSpPr>
        <p:spPr/>
        <p:txBody>
          <a:bodyPr/>
          <a:lstStyle/>
          <a:p>
            <a:fld id="{2CEC7074-CB81-4DC1-A98C-7737FB2980D7}" type="datetimeFigureOut">
              <a:rPr lang="he-IL" smtClean="0"/>
              <a:t>כ'/כסלו/תשפ"ו</a:t>
            </a:fld>
            <a:endParaRPr lang="he-IL" dirty="0"/>
          </a:p>
        </p:txBody>
      </p:sp>
      <p:sp>
        <p:nvSpPr>
          <p:cNvPr id="8" name="Footer Placeholder 7">
            <a:extLst>
              <a:ext uri="{FF2B5EF4-FFF2-40B4-BE49-F238E27FC236}">
                <a16:creationId xmlns:a16="http://schemas.microsoft.com/office/drawing/2014/main" id="{0342769A-0D65-F330-47DB-96EB624514FF}"/>
              </a:ext>
            </a:extLst>
          </p:cNvPr>
          <p:cNvSpPr>
            <a:spLocks noGrp="1"/>
          </p:cNvSpPr>
          <p:nvPr>
            <p:ph type="ftr" sz="quarter" idx="11"/>
          </p:nvPr>
        </p:nvSpPr>
        <p:spPr/>
        <p:txBody>
          <a:bodyPr/>
          <a:lstStyle/>
          <a:p>
            <a:endParaRPr lang="he-IL" dirty="0"/>
          </a:p>
        </p:txBody>
      </p:sp>
      <p:sp>
        <p:nvSpPr>
          <p:cNvPr id="9" name="Slide Number Placeholder 8">
            <a:extLst>
              <a:ext uri="{FF2B5EF4-FFF2-40B4-BE49-F238E27FC236}">
                <a16:creationId xmlns:a16="http://schemas.microsoft.com/office/drawing/2014/main" id="{70CDD142-1344-203E-3796-DF5E412FD6B4}"/>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154404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F0BB-B56E-42F4-F069-D460038BD571}"/>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CAC95565-1A61-0CAD-BDF0-86394A287A1E}"/>
              </a:ext>
            </a:extLst>
          </p:cNvPr>
          <p:cNvSpPr>
            <a:spLocks noGrp="1"/>
          </p:cNvSpPr>
          <p:nvPr>
            <p:ph type="dt" sz="half" idx="10"/>
          </p:nvPr>
        </p:nvSpPr>
        <p:spPr/>
        <p:txBody>
          <a:bodyPr/>
          <a:lstStyle/>
          <a:p>
            <a:fld id="{2CEC7074-CB81-4DC1-A98C-7737FB2980D7}" type="datetimeFigureOut">
              <a:rPr lang="he-IL" smtClean="0"/>
              <a:t>כ'/כסלו/תשפ"ו</a:t>
            </a:fld>
            <a:endParaRPr lang="he-IL" dirty="0"/>
          </a:p>
        </p:txBody>
      </p:sp>
      <p:sp>
        <p:nvSpPr>
          <p:cNvPr id="4" name="Footer Placeholder 3">
            <a:extLst>
              <a:ext uri="{FF2B5EF4-FFF2-40B4-BE49-F238E27FC236}">
                <a16:creationId xmlns:a16="http://schemas.microsoft.com/office/drawing/2014/main" id="{56C79DEF-F6DA-C210-D81A-31F28766B809}"/>
              </a:ext>
            </a:extLst>
          </p:cNvPr>
          <p:cNvSpPr>
            <a:spLocks noGrp="1"/>
          </p:cNvSpPr>
          <p:nvPr>
            <p:ph type="ftr" sz="quarter" idx="11"/>
          </p:nvPr>
        </p:nvSpPr>
        <p:spPr/>
        <p:txBody>
          <a:bodyPr/>
          <a:lstStyle/>
          <a:p>
            <a:endParaRPr lang="he-IL" dirty="0"/>
          </a:p>
        </p:txBody>
      </p:sp>
      <p:sp>
        <p:nvSpPr>
          <p:cNvPr id="5" name="Slide Number Placeholder 4">
            <a:extLst>
              <a:ext uri="{FF2B5EF4-FFF2-40B4-BE49-F238E27FC236}">
                <a16:creationId xmlns:a16="http://schemas.microsoft.com/office/drawing/2014/main" id="{42DE983E-D64D-6465-205F-54E8ABB5667D}"/>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66374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0ECFF3-0F57-84B2-3FF1-8B1ED16C74AF}"/>
              </a:ext>
            </a:extLst>
          </p:cNvPr>
          <p:cNvSpPr>
            <a:spLocks noGrp="1"/>
          </p:cNvSpPr>
          <p:nvPr>
            <p:ph type="dt" sz="half" idx="10"/>
          </p:nvPr>
        </p:nvSpPr>
        <p:spPr/>
        <p:txBody>
          <a:bodyPr/>
          <a:lstStyle/>
          <a:p>
            <a:fld id="{2CEC7074-CB81-4DC1-A98C-7737FB2980D7}" type="datetimeFigureOut">
              <a:rPr lang="he-IL" smtClean="0"/>
              <a:t>כ'/כסלו/תשפ"ו</a:t>
            </a:fld>
            <a:endParaRPr lang="he-IL" dirty="0"/>
          </a:p>
        </p:txBody>
      </p:sp>
      <p:sp>
        <p:nvSpPr>
          <p:cNvPr id="3" name="Footer Placeholder 2">
            <a:extLst>
              <a:ext uri="{FF2B5EF4-FFF2-40B4-BE49-F238E27FC236}">
                <a16:creationId xmlns:a16="http://schemas.microsoft.com/office/drawing/2014/main" id="{B745C000-7177-7ECC-19AE-D6E11E14DBAA}"/>
              </a:ext>
            </a:extLst>
          </p:cNvPr>
          <p:cNvSpPr>
            <a:spLocks noGrp="1"/>
          </p:cNvSpPr>
          <p:nvPr>
            <p:ph type="ftr" sz="quarter" idx="11"/>
          </p:nvPr>
        </p:nvSpPr>
        <p:spPr/>
        <p:txBody>
          <a:bodyPr/>
          <a:lstStyle/>
          <a:p>
            <a:endParaRPr lang="he-IL" dirty="0"/>
          </a:p>
        </p:txBody>
      </p:sp>
      <p:sp>
        <p:nvSpPr>
          <p:cNvPr id="4" name="Slide Number Placeholder 3">
            <a:extLst>
              <a:ext uri="{FF2B5EF4-FFF2-40B4-BE49-F238E27FC236}">
                <a16:creationId xmlns:a16="http://schemas.microsoft.com/office/drawing/2014/main" id="{B8570FE3-8D89-B12A-9413-DF8241811E2E}"/>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19708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5124-1887-6C3D-9D3C-3DCEB2CEE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20BC57A8-5B50-4A4E-3D6F-41C01A05B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97713D1D-AC55-FA71-BC53-00098904B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8D4ED-D038-33A1-DC17-7C9E5BA5EB55}"/>
              </a:ext>
            </a:extLst>
          </p:cNvPr>
          <p:cNvSpPr>
            <a:spLocks noGrp="1"/>
          </p:cNvSpPr>
          <p:nvPr>
            <p:ph type="dt" sz="half" idx="10"/>
          </p:nvPr>
        </p:nvSpPr>
        <p:spPr/>
        <p:txBody>
          <a:bodyPr/>
          <a:lstStyle/>
          <a:p>
            <a:fld id="{2CEC7074-CB81-4DC1-A98C-7737FB2980D7}" type="datetimeFigureOut">
              <a:rPr lang="he-IL" smtClean="0"/>
              <a:t>כ'/כסלו/תשפ"ו</a:t>
            </a:fld>
            <a:endParaRPr lang="he-IL" dirty="0"/>
          </a:p>
        </p:txBody>
      </p:sp>
      <p:sp>
        <p:nvSpPr>
          <p:cNvPr id="6" name="Footer Placeholder 5">
            <a:extLst>
              <a:ext uri="{FF2B5EF4-FFF2-40B4-BE49-F238E27FC236}">
                <a16:creationId xmlns:a16="http://schemas.microsoft.com/office/drawing/2014/main" id="{FFF394BE-0FC8-22D3-87B9-3791466F9047}"/>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F6A20904-6EC6-C36F-33C9-AA6FF14052E9}"/>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50924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2AA1-30AC-AF62-DABD-B6BC17619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0ED9B6ED-8C26-12D7-DAA2-BD6ECF1780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Text Placeholder 3">
            <a:extLst>
              <a:ext uri="{FF2B5EF4-FFF2-40B4-BE49-F238E27FC236}">
                <a16:creationId xmlns:a16="http://schemas.microsoft.com/office/drawing/2014/main" id="{3309005B-B4AD-1E0F-3B8F-13AAE7731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572842-3451-A456-410D-BA3ED746E8AA}"/>
              </a:ext>
            </a:extLst>
          </p:cNvPr>
          <p:cNvSpPr>
            <a:spLocks noGrp="1"/>
          </p:cNvSpPr>
          <p:nvPr>
            <p:ph type="dt" sz="half" idx="10"/>
          </p:nvPr>
        </p:nvSpPr>
        <p:spPr/>
        <p:txBody>
          <a:bodyPr/>
          <a:lstStyle/>
          <a:p>
            <a:fld id="{2CEC7074-CB81-4DC1-A98C-7737FB2980D7}" type="datetimeFigureOut">
              <a:rPr lang="he-IL" smtClean="0"/>
              <a:t>כ'/כסלו/תשפ"ו</a:t>
            </a:fld>
            <a:endParaRPr lang="he-IL" dirty="0"/>
          </a:p>
        </p:txBody>
      </p:sp>
      <p:sp>
        <p:nvSpPr>
          <p:cNvPr id="6" name="Footer Placeholder 5">
            <a:extLst>
              <a:ext uri="{FF2B5EF4-FFF2-40B4-BE49-F238E27FC236}">
                <a16:creationId xmlns:a16="http://schemas.microsoft.com/office/drawing/2014/main" id="{5C502F7D-F93D-69FB-4365-5E4E9874047C}"/>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DEB5D81E-512E-25D5-E09D-78D8E98C2880}"/>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831336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828E-80FB-0A55-61A0-3DFFC99504BA}"/>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088E829A-23AC-C923-9B37-A1F67722E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4838D229-6AD9-51FE-5847-8BE1AE209133}"/>
              </a:ext>
            </a:extLst>
          </p:cNvPr>
          <p:cNvSpPr>
            <a:spLocks noGrp="1"/>
          </p:cNvSpPr>
          <p:nvPr>
            <p:ph type="dt" sz="half" idx="10"/>
          </p:nvPr>
        </p:nvSpPr>
        <p:spPr/>
        <p:txBody>
          <a:bodyPr/>
          <a:lstStyle/>
          <a:p>
            <a:fld id="{2CEC7074-CB81-4DC1-A98C-7737FB2980D7}" type="datetimeFigureOut">
              <a:rPr lang="he-IL" smtClean="0"/>
              <a:t>כ'/כסלו/תשפ"ו</a:t>
            </a:fld>
            <a:endParaRPr lang="he-IL" dirty="0"/>
          </a:p>
        </p:txBody>
      </p:sp>
      <p:sp>
        <p:nvSpPr>
          <p:cNvPr id="5" name="Footer Placeholder 4">
            <a:extLst>
              <a:ext uri="{FF2B5EF4-FFF2-40B4-BE49-F238E27FC236}">
                <a16:creationId xmlns:a16="http://schemas.microsoft.com/office/drawing/2014/main" id="{E8EA62FA-BF96-3E0C-623C-0D93FE55DD71}"/>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89BB4829-A1DA-57C9-0417-8E969C8EAD46}"/>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542609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A42E53-F72A-8041-A70D-79021F988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14D95689-7BD2-6E71-78EB-6553F6CE1C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C16DCD98-4B6E-B022-6327-C1C704D060A6}"/>
              </a:ext>
            </a:extLst>
          </p:cNvPr>
          <p:cNvSpPr>
            <a:spLocks noGrp="1"/>
          </p:cNvSpPr>
          <p:nvPr>
            <p:ph type="dt" sz="half" idx="10"/>
          </p:nvPr>
        </p:nvSpPr>
        <p:spPr/>
        <p:txBody>
          <a:bodyPr/>
          <a:lstStyle/>
          <a:p>
            <a:fld id="{2CEC7074-CB81-4DC1-A98C-7737FB2980D7}" type="datetimeFigureOut">
              <a:rPr lang="he-IL" smtClean="0"/>
              <a:t>כ'/כסלו/תשפ"ו</a:t>
            </a:fld>
            <a:endParaRPr lang="he-IL" dirty="0"/>
          </a:p>
        </p:txBody>
      </p:sp>
      <p:sp>
        <p:nvSpPr>
          <p:cNvPr id="5" name="Footer Placeholder 4">
            <a:extLst>
              <a:ext uri="{FF2B5EF4-FFF2-40B4-BE49-F238E27FC236}">
                <a16:creationId xmlns:a16="http://schemas.microsoft.com/office/drawing/2014/main" id="{6F326FCF-44AF-AA3A-71C7-34837D6322D2}"/>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117AB8BB-CCD2-827A-CEA1-22E982899560}"/>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269598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כ'/כסלו/תשפ"ו</a:t>
            </a:fld>
            <a:endParaRPr lang="he-IL" dirty="0"/>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dirty="0"/>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dirty="0"/>
          </a:p>
        </p:txBody>
      </p:sp>
      <p:pic>
        <p:nvPicPr>
          <p:cNvPr id="8" name="גרפיקה 7" descr="מדפסת עם מילוי מלא">
            <a:extLst>
              <a:ext uri="{FF2B5EF4-FFF2-40B4-BE49-F238E27FC236}">
                <a16:creationId xmlns:a16="http://schemas.microsoft.com/office/drawing/2014/main" id="{F081D27F-CC65-4765-8A54-7A590F725B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0796" y="936396"/>
            <a:ext cx="4985208" cy="4985208"/>
          </a:xfrm>
          <a:prstGeom prst="rect">
            <a:avLst/>
          </a:prstGeom>
        </p:spPr>
      </p:pic>
    </p:spTree>
    <p:extLst>
      <p:ext uri="{BB962C8B-B14F-4D97-AF65-F5344CB8AC3E}">
        <p14:creationId xmlns:p14="http://schemas.microsoft.com/office/powerpoint/2010/main" val="1240952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655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7242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כ'/כסלו/תשפ"ו</a:t>
            </a:fld>
            <a:endParaRPr lang="he-IL" dirty="0"/>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dirty="0"/>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13839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11FB0-C23E-1930-63F7-4B239421D7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4175D3FD-E200-AA86-ED88-CCB0F46E59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9437EC0D-424C-EBA0-9B3C-031E73A24D73}"/>
              </a:ext>
            </a:extLst>
          </p:cNvPr>
          <p:cNvSpPr>
            <a:spLocks noGrp="1"/>
          </p:cNvSpPr>
          <p:nvPr>
            <p:ph type="dt" sz="half" idx="10"/>
          </p:nvPr>
        </p:nvSpPr>
        <p:spPr/>
        <p:txBody>
          <a:bodyPr/>
          <a:lstStyle/>
          <a:p>
            <a:fld id="{2CEC7074-CB81-4DC1-A98C-7737FB2980D7}" type="datetimeFigureOut">
              <a:rPr lang="he-IL" smtClean="0"/>
              <a:t>כ'/כסלו/תשפ"ו</a:t>
            </a:fld>
            <a:endParaRPr lang="he-IL" dirty="0"/>
          </a:p>
        </p:txBody>
      </p:sp>
      <p:sp>
        <p:nvSpPr>
          <p:cNvPr id="5" name="Footer Placeholder 4">
            <a:extLst>
              <a:ext uri="{FF2B5EF4-FFF2-40B4-BE49-F238E27FC236}">
                <a16:creationId xmlns:a16="http://schemas.microsoft.com/office/drawing/2014/main" id="{DE3ED576-8489-967A-FDD9-BFCDE210D37C}"/>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9DDC8810-F69E-BC10-3BA1-6CB0E022CF31}"/>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93028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8EF5-B21D-B376-2809-BFD66D1ADF1F}"/>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8E6FA055-0A1D-E28A-B2C7-FD09AE37A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1B1E61AB-1281-99B9-69FD-32895A80FB10}"/>
              </a:ext>
            </a:extLst>
          </p:cNvPr>
          <p:cNvSpPr>
            <a:spLocks noGrp="1"/>
          </p:cNvSpPr>
          <p:nvPr>
            <p:ph type="dt" sz="half" idx="10"/>
          </p:nvPr>
        </p:nvSpPr>
        <p:spPr/>
        <p:txBody>
          <a:bodyPr/>
          <a:lstStyle/>
          <a:p>
            <a:fld id="{2CEC7074-CB81-4DC1-A98C-7737FB2980D7}" type="datetimeFigureOut">
              <a:rPr lang="he-IL" smtClean="0"/>
              <a:t>כ'/כסלו/תשפ"ו</a:t>
            </a:fld>
            <a:endParaRPr lang="he-IL" dirty="0"/>
          </a:p>
        </p:txBody>
      </p:sp>
      <p:sp>
        <p:nvSpPr>
          <p:cNvPr id="5" name="Footer Placeholder 4">
            <a:extLst>
              <a:ext uri="{FF2B5EF4-FFF2-40B4-BE49-F238E27FC236}">
                <a16:creationId xmlns:a16="http://schemas.microsoft.com/office/drawing/2014/main" id="{25689857-4296-2C63-2764-ABB03ADB9E0D}"/>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EFEFE198-9200-C1D5-2F5D-0E2497875B32}"/>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926428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75" r:id="rId5"/>
    <p:sldLayoutId id="2147483676" r:id="rId6"/>
    <p:sldLayoutId id="214748369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9CFFD9-787F-88E7-A18E-EDADCB48B6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283F123C-BE2F-97C0-D6FB-7A71A50825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6FA5C3E1-DB88-B4DE-45EC-19C9C7BEC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C7074-CB81-4DC1-A98C-7737FB2980D7}" type="datetimeFigureOut">
              <a:rPr lang="he-IL" smtClean="0"/>
              <a:t>כ'/כסלו/תשפ"ו</a:t>
            </a:fld>
            <a:endParaRPr lang="he-IL" dirty="0"/>
          </a:p>
        </p:txBody>
      </p:sp>
      <p:sp>
        <p:nvSpPr>
          <p:cNvPr id="5" name="Footer Placeholder 4">
            <a:extLst>
              <a:ext uri="{FF2B5EF4-FFF2-40B4-BE49-F238E27FC236}">
                <a16:creationId xmlns:a16="http://schemas.microsoft.com/office/drawing/2014/main" id="{56DE5FC8-566A-D894-F086-369DC12EF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dirty="0"/>
          </a:p>
        </p:txBody>
      </p:sp>
      <p:sp>
        <p:nvSpPr>
          <p:cNvPr id="6" name="Slide Number Placeholder 5">
            <a:extLst>
              <a:ext uri="{FF2B5EF4-FFF2-40B4-BE49-F238E27FC236}">
                <a16:creationId xmlns:a16="http://schemas.microsoft.com/office/drawing/2014/main" id="{4017B003-DA67-D9C0-8FF2-045108055B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B220A-AA03-4559-840D-B948C93666D0}" type="slidenum">
              <a:rPr lang="he-IL" smtClean="0"/>
              <a:t>‹#›</a:t>
            </a:fld>
            <a:endParaRPr lang="he-IL" dirty="0"/>
          </a:p>
        </p:txBody>
      </p:sp>
    </p:spTree>
    <p:extLst>
      <p:ext uri="{BB962C8B-B14F-4D97-AF65-F5344CB8AC3E}">
        <p14:creationId xmlns:p14="http://schemas.microsoft.com/office/powerpoint/2010/main" val="202795133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hyperlink" Target="https://lexica.art/?q=cat+on+tree"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slide" Target="slide6.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slide" Target="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slide" Target="slide17.xml"/><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21.xml"/><Relationship Id="rId11" Type="http://schemas.openxmlformats.org/officeDocument/2006/relationships/image" Target="../media/image15.png"/><Relationship Id="rId5" Type="http://schemas.openxmlformats.org/officeDocument/2006/relationships/slide" Target="slide19.xml"/><Relationship Id="rId15" Type="http://schemas.openxmlformats.org/officeDocument/2006/relationships/image" Target="../media/image18.png"/><Relationship Id="rId10" Type="http://schemas.openxmlformats.org/officeDocument/2006/relationships/slide" Target="slide18.xml"/><Relationship Id="rId4" Type="http://schemas.openxmlformats.org/officeDocument/2006/relationships/slide" Target="slide20.xml"/><Relationship Id="rId9" Type="http://schemas.microsoft.com/office/2007/relationships/hdphoto" Target="../media/hdphoto1.wdp"/><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slide" Target="slide20.xml"/><Relationship Id="rId4" Type="http://schemas.openxmlformats.org/officeDocument/2006/relationships/image" Target="../media/image20.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
            <a:extLst>
              <a:ext uri="{C183D7F6-B498-43B3-948B-1728B52AA6E4}">
                <adec:decorative xmlns:adec="http://schemas.microsoft.com/office/drawing/2017/decorative" val="1"/>
              </a:ext>
            </a:extLst>
          </p:cNvPr>
          <p:cNvSpPr/>
          <p:nvPr/>
        </p:nvSpPr>
        <p:spPr>
          <a:xfrm>
            <a:off x="-3757" y="-121920"/>
            <a:ext cx="12192000" cy="5069932"/>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7" name="Google Shape;127;p1" descr="לוגו הכוחות שבדרך">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8626225" y="-121925"/>
            <a:ext cx="3573450" cy="1706950"/>
          </a:xfrm>
          <a:prstGeom prst="rect">
            <a:avLst/>
          </a:prstGeom>
          <a:noFill/>
          <a:ln>
            <a:noFill/>
          </a:ln>
        </p:spPr>
      </p:pic>
      <p:pic>
        <p:nvPicPr>
          <p:cNvPr id="120" name="Google Shape;120;p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46095" y="100884"/>
            <a:ext cx="776288" cy="892175"/>
          </a:xfrm>
          <a:prstGeom prst="rect">
            <a:avLst/>
          </a:prstGeom>
          <a:noFill/>
          <a:ln>
            <a:noFill/>
          </a:ln>
        </p:spPr>
      </p:pic>
      <p:sp>
        <p:nvSpPr>
          <p:cNvPr id="119" name="Google Shape;119;p1">
            <a:extLst>
              <a:ext uri="{C183D7F6-B498-43B3-948B-1728B52AA6E4}">
                <adec:decorative xmlns:adec="http://schemas.microsoft.com/office/drawing/2017/decorative" val="1"/>
              </a:ext>
            </a:extLst>
          </p:cNvPr>
          <p:cNvSpPr/>
          <p:nvPr/>
        </p:nvSpPr>
        <p:spPr>
          <a:xfrm>
            <a:off x="0" y="2594478"/>
            <a:ext cx="12192000" cy="4263522"/>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Google Shape;121;p1">
            <a:extLst>
              <a:ext uri="{C183D7F6-B498-43B3-948B-1728B52AA6E4}">
                <adec:decorative xmlns:adec="http://schemas.microsoft.com/office/drawing/2017/decorative" val="1"/>
              </a:ext>
            </a:extLst>
          </p:cNvPr>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002060"/>
                </a:solidFill>
                <a:effectLst/>
                <a:uLnTx/>
                <a:uFillTx/>
                <a:latin typeface="Calibri"/>
                <a:ea typeface="Calibri"/>
                <a:cs typeface="Calibri"/>
                <a:sym typeface="Calibri"/>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002060"/>
                </a:solidFill>
                <a:effectLst/>
                <a:uLnTx/>
                <a:uFillTx/>
                <a:latin typeface="Calibri"/>
                <a:ea typeface="Calibri"/>
                <a:cs typeface="Calibri"/>
                <a:sym typeface="Calibri"/>
              </a:rPr>
              <a:t>מינהל פדגוגי</a:t>
            </a:r>
            <a:endParaRPr kumimoji="0" sz="900" b="0" i="0" u="none" strike="noStrike" kern="0" cap="none" spc="0" normalizeH="0" baseline="0" noProof="0">
              <a:ln>
                <a:noFill/>
              </a:ln>
              <a:solidFill>
                <a:srgbClr val="002060"/>
              </a:solidFill>
              <a:effectLst/>
              <a:uLnTx/>
              <a:uFillTx/>
              <a:latin typeface="Calibri"/>
              <a:ea typeface="Calibri"/>
              <a:cs typeface="Calibri"/>
              <a:sym typeface="Calibri"/>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002060"/>
                </a:solidFill>
                <a:effectLst/>
                <a:uLnTx/>
                <a:uFillTx/>
                <a:latin typeface="Calibri"/>
                <a:ea typeface="Calibri"/>
                <a:cs typeface="Calibri"/>
                <a:sym typeface="Calibri"/>
              </a:rPr>
              <a:t>אגף בכיר שירות פסיכולוגי ייעוצי</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
            <a:extLst>
              <a:ext uri="{C183D7F6-B498-43B3-948B-1728B52AA6E4}">
                <adec:decorative xmlns:adec="http://schemas.microsoft.com/office/drawing/2017/decorative" val="0"/>
              </a:ext>
            </a:extLst>
          </p:cNvPr>
          <p:cNvSpPr txBox="1">
            <a:spLocks noGrp="1"/>
          </p:cNvSpPr>
          <p:nvPr>
            <p:ph type="title" idx="4294967295"/>
          </p:nvPr>
        </p:nvSpPr>
        <p:spPr>
          <a:xfrm>
            <a:off x="1260173" y="2920238"/>
            <a:ext cx="9221754" cy="110795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6600" b="1" i="0" u="none" strike="noStrike" kern="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"השמיים הם הגבול"</a:t>
            </a:r>
          </a:p>
        </p:txBody>
      </p:sp>
      <p:sp>
        <p:nvSpPr>
          <p:cNvPr id="122" name="Google Shape;122;p1">
            <a:extLst>
              <a:ext uri="{C183D7F6-B498-43B3-948B-1728B52AA6E4}">
                <adec:decorative xmlns:adec="http://schemas.microsoft.com/office/drawing/2017/decorative" val="0"/>
              </a:ext>
            </a:extLst>
          </p:cNvPr>
          <p:cNvSpPr/>
          <p:nvPr/>
        </p:nvSpPr>
        <p:spPr>
          <a:xfrm>
            <a:off x="-676353" y="535447"/>
            <a:ext cx="12876028" cy="1676701"/>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iw-IL" sz="4800" b="0" i="0" u="none" strike="noStrike" kern="0" cap="none" spc="0" normalizeH="0" baseline="0" noProof="0" dirty="0">
                <a:ln>
                  <a:noFill/>
                </a:ln>
                <a:solidFill>
                  <a:srgbClr val="002060"/>
                </a:solidFill>
                <a:effectLst/>
                <a:uLnTx/>
                <a:uFillTx/>
                <a:latin typeface="Calibri"/>
                <a:ea typeface="Calibri"/>
                <a:cs typeface="Calibri"/>
                <a:sym typeface="Calibri"/>
              </a:rPr>
              <a:t>יחידת לימוד בכישורי חיים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lang="he-I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נורמות התנהגות וגבולות לקידום מרחב בטוח וחיובי ברשת</a:t>
            </a:r>
            <a:endParaRPr kumimoji="0"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123" name="Google Shape;123;p1">
            <a:extLst>
              <a:ext uri="{C183D7F6-B498-43B3-948B-1728B52AA6E4}">
                <adec:decorative xmlns:adec="http://schemas.microsoft.com/office/drawing/2017/decorative" val="0"/>
              </a:ext>
            </a:extLst>
          </p:cNvPr>
          <p:cNvSpPr txBox="1"/>
          <p:nvPr/>
        </p:nvSpPr>
        <p:spPr>
          <a:xfrm>
            <a:off x="6422818" y="5764431"/>
            <a:ext cx="6692346" cy="95650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he-IL" sz="4800" b="1" i="0" u="none" strike="noStrike" kern="0" cap="none" spc="0" normalizeH="0" baseline="0" noProof="0" dirty="0">
                <a:ln>
                  <a:noFill/>
                </a:ln>
                <a:solidFill>
                  <a:srgbClr val="FFFFFF"/>
                </a:solidFill>
                <a:effectLst/>
                <a:uLnTx/>
                <a:uFillTx/>
                <a:latin typeface="Calibri"/>
                <a:ea typeface="Calibri"/>
                <a:cs typeface="Calibri"/>
                <a:sym typeface="Calibri"/>
              </a:rPr>
              <a:t>חטיבת ביניים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4" name="Google Shape;124;p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10800000">
            <a:off x="-3757" y="5076101"/>
            <a:ext cx="5327518" cy="1376660"/>
          </a:xfrm>
          <a:prstGeom prst="rect">
            <a:avLst/>
          </a:prstGeom>
          <a:noFill/>
          <a:ln>
            <a:noFill/>
          </a:ln>
        </p:spPr>
      </p:pic>
      <p:sp>
        <p:nvSpPr>
          <p:cNvPr id="125" name="Google Shape;125;p1">
            <a:extLst>
              <a:ext uri="{C183D7F6-B498-43B3-948B-1728B52AA6E4}">
                <adec:decorative xmlns:adec="http://schemas.microsoft.com/office/drawing/2017/decorative" val="0"/>
              </a:ext>
            </a:extLst>
          </p:cNvPr>
          <p:cNvSpPr txBox="1"/>
          <p:nvPr/>
        </p:nvSpPr>
        <p:spPr>
          <a:xfrm>
            <a:off x="-1173372" y="5291154"/>
            <a:ext cx="6426575" cy="837112"/>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0000"/>
              </a:lnSpc>
              <a:spcBef>
                <a:spcPts val="0"/>
              </a:spcBef>
              <a:spcAft>
                <a:spcPts val="0"/>
              </a:spcAft>
              <a:buClr>
                <a:srgbClr val="000000"/>
              </a:buClr>
              <a:buSzTx/>
              <a:buFont typeface="Arial"/>
              <a:buNone/>
              <a:tabLst/>
              <a:defRPr/>
            </a:pPr>
            <a:r>
              <a:rPr kumimoji="0" lang="iw-IL" sz="2400" b="1" i="0" u="none" strike="noStrike" kern="0" cap="none" spc="0" normalizeH="0" baseline="0" noProof="0" dirty="0">
                <a:ln>
                  <a:noFill/>
                </a:ln>
                <a:solidFill>
                  <a:srgbClr val="FFFFFF"/>
                </a:solidFill>
                <a:effectLst/>
                <a:uLnTx/>
                <a:uFillTx/>
                <a:latin typeface="Calibri"/>
                <a:ea typeface="Calibri"/>
                <a:cs typeface="Calibri"/>
                <a:sym typeface="Calibri"/>
              </a:rPr>
              <a:t>מיומנות מרכזית</a:t>
            </a:r>
            <a:br>
              <a:rPr kumimoji="0" lang="iw-IL" sz="2400" b="1"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000" b="0" i="0" u="none" strike="noStrike" kern="0" cap="none" spc="0" normalizeH="0" baseline="0" noProof="0" dirty="0">
                <a:ln>
                  <a:noFill/>
                </a:ln>
                <a:solidFill>
                  <a:srgbClr val="FFFFFF"/>
                </a:solidFill>
                <a:effectLst/>
                <a:uLnTx/>
                <a:uFillTx/>
                <a:latin typeface="Calibri"/>
                <a:ea typeface="Calibri"/>
                <a:cs typeface="Calibri"/>
                <a:sym typeface="Calibri"/>
              </a:rPr>
              <a:t>מודעות עצמית</a:t>
            </a:r>
            <a:endParaRPr kumimoji="0" sz="2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37144F-BEB4-5018-B4F6-9614F7644D1A}"/>
              </a:ext>
              <a:ext uri="{C183D7F6-B498-43B3-948B-1728B52AA6E4}">
                <adec:decorative xmlns:adec="http://schemas.microsoft.com/office/drawing/2017/decorative" val="1"/>
              </a:ext>
            </a:extLst>
          </p:cNvPr>
          <p:cNvSpPr/>
          <p:nvPr/>
        </p:nvSpPr>
        <p:spPr>
          <a:xfrm>
            <a:off x="462708" y="2225407"/>
            <a:ext cx="11380425" cy="3920815"/>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578A4161-5EB7-5124-1A29-13E78D35D69B}"/>
              </a:ext>
              <a:ext uri="{C183D7F6-B498-43B3-948B-1728B52AA6E4}">
                <adec:decorative xmlns:adec="http://schemas.microsoft.com/office/drawing/2017/decorative" val="1"/>
              </a:ext>
            </a:extLst>
          </p:cNvPr>
          <p:cNvSpPr/>
          <p:nvPr/>
        </p:nvSpPr>
        <p:spPr>
          <a:xfrm>
            <a:off x="0" y="304395"/>
            <a:ext cx="12192000" cy="150074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5D0E508C-3E7E-F86D-AFEF-FCE1B9661EEB}"/>
              </a:ext>
            </a:extLst>
          </p:cNvPr>
          <p:cNvSpPr>
            <a:spLocks noGrp="1"/>
          </p:cNvSpPr>
          <p:nvPr>
            <p:ph type="title" idx="4294967295"/>
          </p:nvPr>
        </p:nvSpPr>
        <p:spPr>
          <a:xfrm>
            <a:off x="363037" y="473010"/>
            <a:ext cx="11256237"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w="0"/>
                <a:solidFill>
                  <a:schemeClr val="tx1">
                    <a:lumMod val="95000"/>
                    <a:lumOff val="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בינה מלאכותית יוצרת- עולם של אפשרויות</a:t>
            </a:r>
            <a:endParaRPr kumimoji="0" lang="en-US" sz="5400" b="1" i="0" u="none" strike="noStrike" kern="0" cap="none" spc="0" normalizeH="0" baseline="0" noProof="0" dirty="0">
              <a:ln w="0"/>
              <a:solidFill>
                <a:schemeClr val="tx1">
                  <a:lumMod val="95000"/>
                  <a:lumOff val="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TextBox 5">
            <a:extLst>
              <a:ext uri="{FF2B5EF4-FFF2-40B4-BE49-F238E27FC236}">
                <a16:creationId xmlns:a16="http://schemas.microsoft.com/office/drawing/2014/main" id="{DAB12C7E-4314-691D-9A6A-D02E050FB2E0}"/>
              </a:ext>
            </a:extLst>
          </p:cNvPr>
          <p:cNvSpPr txBox="1"/>
          <p:nvPr/>
        </p:nvSpPr>
        <p:spPr>
          <a:xfrm>
            <a:off x="572725" y="2331139"/>
            <a:ext cx="11046549" cy="3709349"/>
          </a:xfrm>
          <a:prstGeom prst="rect">
            <a:avLst/>
          </a:prstGeom>
          <a:solidFill>
            <a:srgbClr val="FDD5F7"/>
          </a:solidFill>
        </p:spPr>
        <p:txBody>
          <a:bodyPr wrap="square" rtlCol="1">
            <a:spAutoFit/>
          </a:bodyPr>
          <a:lstStyle/>
          <a:p>
            <a:pPr algn="ct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בשנה האחרונה התפתחה גם הבינה המלאכותית היוצרת. מדובר על כלים כגון: מחוללי טקסט ( למשל: </a:t>
            </a:r>
            <a:r>
              <a:rPr lang="en-US" sz="3200" dirty="0">
                <a:latin typeface="Calibri" panose="020F0502020204030204" pitchFamily="34" charset="0"/>
                <a:ea typeface="Calibri" panose="020F0502020204030204" pitchFamily="34" charset="0"/>
                <a:cs typeface="Calibri" panose="020F0502020204030204" pitchFamily="34" charset="0"/>
              </a:rPr>
              <a:t>ChatGPT</a:t>
            </a:r>
            <a:r>
              <a:rPr lang="he-IL" sz="3200" dirty="0">
                <a:latin typeface="Calibri" panose="020F0502020204030204" pitchFamily="34" charset="0"/>
                <a:ea typeface="Calibri" panose="020F0502020204030204" pitchFamily="34" charset="0"/>
                <a:cs typeface="Calibri" panose="020F0502020204030204" pitchFamily="34" charset="0"/>
              </a:rPr>
              <a:t> ) או מחוללי תמונות (למשל: </a:t>
            </a:r>
            <a:r>
              <a:rPr lang="en-US" sz="3200" dirty="0">
                <a:latin typeface="Calibri" panose="020F0502020204030204" pitchFamily="34" charset="0"/>
                <a:ea typeface="Calibri" panose="020F0502020204030204" pitchFamily="34" charset="0"/>
                <a:cs typeface="Calibri" panose="020F0502020204030204" pitchFamily="34" charset="0"/>
              </a:rPr>
              <a:t>Midjourney</a:t>
            </a:r>
            <a:r>
              <a:rPr lang="he-IL" sz="3200" dirty="0">
                <a:latin typeface="Calibri" panose="020F0502020204030204" pitchFamily="34" charset="0"/>
                <a:ea typeface="Calibri" panose="020F0502020204030204" pitchFamily="34" charset="0"/>
                <a:cs typeface="Calibri" panose="020F0502020204030204" pitchFamily="34" charset="0"/>
              </a:rPr>
              <a:t>), אשר מאפשרים מרחב גדול של ביטוי ויצירה אישית.</a:t>
            </a:r>
          </a:p>
          <a:p>
            <a:pPr algn="ct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קצב ההתפתחות של כלים מסוג זה הוא מהיר מאוד והשפעתם ניכרת בכל תחום: כלכלה, תרבות, חינוך ועוד.</a:t>
            </a:r>
          </a:p>
        </p:txBody>
      </p:sp>
      <p:sp>
        <p:nvSpPr>
          <p:cNvPr id="8" name="Rectangle 7">
            <a:extLst>
              <a:ext uri="{FF2B5EF4-FFF2-40B4-BE49-F238E27FC236}">
                <a16:creationId xmlns:a16="http://schemas.microsoft.com/office/drawing/2014/main" id="{68194A8B-8178-687E-730E-1E9050AE0EE4}"/>
              </a:ext>
              <a:ext uri="{C183D7F6-B498-43B3-948B-1728B52AA6E4}">
                <adec:decorative xmlns:adec="http://schemas.microsoft.com/office/drawing/2017/decorative" val="1"/>
              </a:ext>
            </a:extLst>
          </p:cNvPr>
          <p:cNvSpPr/>
          <p:nvPr/>
        </p:nvSpPr>
        <p:spPr>
          <a:xfrm>
            <a:off x="0" y="6426812"/>
            <a:ext cx="12192000" cy="431187"/>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650638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זוג מחייך">
            <a:extLst>
              <a:ext uri="{FF2B5EF4-FFF2-40B4-BE49-F238E27FC236}">
                <a16:creationId xmlns:a16="http://schemas.microsoft.com/office/drawing/2014/main" id="{311FE29C-9A73-C4DF-6FCA-86CF7A61BE2C}"/>
              </a:ext>
            </a:extLst>
          </p:cNvPr>
          <p:cNvPicPr>
            <a:picLocks noChangeAspect="1"/>
          </p:cNvPicPr>
          <p:nvPr/>
        </p:nvPicPr>
        <p:blipFill>
          <a:blip r:embed="rId3"/>
          <a:stretch>
            <a:fillRect/>
          </a:stretch>
        </p:blipFill>
        <p:spPr>
          <a:xfrm>
            <a:off x="8620125" y="0"/>
            <a:ext cx="3571875" cy="3429000"/>
          </a:xfrm>
          <a:prstGeom prst="rect">
            <a:avLst/>
          </a:prstGeom>
          <a:ln>
            <a:noFill/>
          </a:ln>
          <a:effectLst>
            <a:softEdge rad="112500"/>
          </a:effectLst>
        </p:spPr>
      </p:pic>
      <p:pic>
        <p:nvPicPr>
          <p:cNvPr id="22" name="Picture 21" descr="תמונה משפחתית">
            <a:extLst>
              <a:ext uri="{FF2B5EF4-FFF2-40B4-BE49-F238E27FC236}">
                <a16:creationId xmlns:a16="http://schemas.microsoft.com/office/drawing/2014/main" id="{C62F35C7-625E-C383-AA86-F1FD032C54D2}"/>
              </a:ext>
            </a:extLst>
          </p:cNvPr>
          <p:cNvPicPr>
            <a:picLocks noChangeAspect="1"/>
          </p:cNvPicPr>
          <p:nvPr/>
        </p:nvPicPr>
        <p:blipFill>
          <a:blip r:embed="rId4"/>
          <a:stretch>
            <a:fillRect/>
          </a:stretch>
        </p:blipFill>
        <p:spPr>
          <a:xfrm>
            <a:off x="3571876" y="0"/>
            <a:ext cx="4073830" cy="3017704"/>
          </a:xfrm>
          <a:prstGeom prst="rect">
            <a:avLst/>
          </a:prstGeom>
          <a:ln>
            <a:noFill/>
          </a:ln>
          <a:effectLst>
            <a:softEdge rad="112500"/>
          </a:effectLst>
        </p:spPr>
      </p:pic>
      <p:pic>
        <p:nvPicPr>
          <p:cNvPr id="20" name="Picture 19" descr="כלב על דשא">
            <a:extLst>
              <a:ext uri="{FF2B5EF4-FFF2-40B4-BE49-F238E27FC236}">
                <a16:creationId xmlns:a16="http://schemas.microsoft.com/office/drawing/2014/main" id="{0F914B2D-9235-EC2C-1C17-653C6C5EC5D6}"/>
              </a:ext>
            </a:extLst>
          </p:cNvPr>
          <p:cNvPicPr>
            <a:picLocks noChangeAspect="1"/>
          </p:cNvPicPr>
          <p:nvPr/>
        </p:nvPicPr>
        <p:blipFill>
          <a:blip r:embed="rId5"/>
          <a:stretch>
            <a:fillRect/>
          </a:stretch>
        </p:blipFill>
        <p:spPr>
          <a:xfrm>
            <a:off x="0" y="0"/>
            <a:ext cx="2676899" cy="3334215"/>
          </a:xfrm>
          <a:prstGeom prst="rect">
            <a:avLst/>
          </a:prstGeom>
          <a:ln>
            <a:noFill/>
          </a:ln>
          <a:effectLst>
            <a:softEdge rad="112500"/>
          </a:effectLst>
        </p:spPr>
      </p:pic>
      <p:pic>
        <p:nvPicPr>
          <p:cNvPr id="24" name="Picture 23" descr="ילדים רוקדים">
            <a:extLst>
              <a:ext uri="{FF2B5EF4-FFF2-40B4-BE49-F238E27FC236}">
                <a16:creationId xmlns:a16="http://schemas.microsoft.com/office/drawing/2014/main" id="{52718968-61FA-CF55-863B-688860C58E5F}"/>
              </a:ext>
            </a:extLst>
          </p:cNvPr>
          <p:cNvPicPr>
            <a:picLocks noChangeAspect="1"/>
          </p:cNvPicPr>
          <p:nvPr/>
        </p:nvPicPr>
        <p:blipFill>
          <a:blip r:embed="rId6"/>
          <a:stretch>
            <a:fillRect/>
          </a:stretch>
        </p:blipFill>
        <p:spPr>
          <a:xfrm>
            <a:off x="9049759" y="3429000"/>
            <a:ext cx="3244467" cy="3244467"/>
          </a:xfrm>
          <a:prstGeom prst="rect">
            <a:avLst/>
          </a:prstGeom>
          <a:ln>
            <a:noFill/>
          </a:ln>
          <a:effectLst>
            <a:softEdge rad="112500"/>
          </a:effectLst>
        </p:spPr>
      </p:pic>
      <p:pic>
        <p:nvPicPr>
          <p:cNvPr id="18" name="Picture 17" descr="תמונת נוף">
            <a:extLst>
              <a:ext uri="{FF2B5EF4-FFF2-40B4-BE49-F238E27FC236}">
                <a16:creationId xmlns:a16="http://schemas.microsoft.com/office/drawing/2014/main" id="{8F6D8B51-E83D-D44B-847E-ED24652C5F5B}"/>
              </a:ext>
            </a:extLst>
          </p:cNvPr>
          <p:cNvPicPr>
            <a:picLocks noChangeAspect="1"/>
          </p:cNvPicPr>
          <p:nvPr/>
        </p:nvPicPr>
        <p:blipFill>
          <a:blip r:embed="rId7"/>
          <a:stretch>
            <a:fillRect/>
          </a:stretch>
        </p:blipFill>
        <p:spPr>
          <a:xfrm>
            <a:off x="3046580" y="3750548"/>
            <a:ext cx="5884154" cy="2922919"/>
          </a:xfrm>
          <a:prstGeom prst="rect">
            <a:avLst/>
          </a:prstGeom>
          <a:ln>
            <a:noFill/>
          </a:ln>
          <a:effectLst>
            <a:softEdge rad="112500"/>
          </a:effectLst>
        </p:spPr>
      </p:pic>
      <p:pic>
        <p:nvPicPr>
          <p:cNvPr id="14" name="Picture 13" descr="אישה עם חולצה אדומה ופרחים">
            <a:extLst>
              <a:ext uri="{FF2B5EF4-FFF2-40B4-BE49-F238E27FC236}">
                <a16:creationId xmlns:a16="http://schemas.microsoft.com/office/drawing/2014/main" id="{30D3A722-92C5-E55B-D6D2-83DDFCC04500}"/>
              </a:ext>
            </a:extLst>
          </p:cNvPr>
          <p:cNvPicPr>
            <a:picLocks noChangeAspect="1"/>
          </p:cNvPicPr>
          <p:nvPr/>
        </p:nvPicPr>
        <p:blipFill>
          <a:blip r:embed="rId8"/>
          <a:stretch>
            <a:fillRect/>
          </a:stretch>
        </p:blipFill>
        <p:spPr>
          <a:xfrm>
            <a:off x="-1" y="3429000"/>
            <a:ext cx="2927555" cy="3429000"/>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4CDC2499-89C9-D0C3-EA63-F4B379DFE04C}"/>
              </a:ext>
              <a:ext uri="{C183D7F6-B498-43B3-948B-1728B52AA6E4}">
                <adec:decorative xmlns:adec="http://schemas.microsoft.com/office/drawing/2017/decorative" val="0"/>
              </a:ext>
            </a:extLst>
          </p:cNvPr>
          <p:cNvSpPr/>
          <p:nvPr/>
        </p:nvSpPr>
        <p:spPr>
          <a:xfrm>
            <a:off x="2537004" y="1971101"/>
            <a:ext cx="6274704" cy="166354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Calibri" panose="020F0502020204030204" pitchFamily="34" charset="0"/>
                <a:ea typeface="Calibri" panose="020F0502020204030204" pitchFamily="34" charset="0"/>
                <a:cs typeface="Calibri" panose="020F0502020204030204" pitchFamily="34" charset="0"/>
              </a:rPr>
              <a:t>נחשו- איזו תמונות אמיתית ואיזו נוצרה בעזרת כלי בינה מלאכותית</a:t>
            </a: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he-IL" sz="3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D8FC004F-E1B3-AA20-00AC-A431967B7E83}"/>
              </a:ext>
              <a:ext uri="{C183D7F6-B498-43B3-948B-1728B52AA6E4}">
                <adec:decorative xmlns:adec="http://schemas.microsoft.com/office/drawing/2017/decorative" val="0"/>
              </a:ext>
            </a:extLst>
          </p:cNvPr>
          <p:cNvSpPr/>
          <p:nvPr/>
        </p:nvSpPr>
        <p:spPr>
          <a:xfrm>
            <a:off x="1373756" y="775116"/>
            <a:ext cx="9298236" cy="3668617"/>
          </a:xfrm>
          <a:prstGeom prst="roundRect">
            <a:avLst/>
          </a:prstGeom>
          <a:solidFill>
            <a:srgbClr val="FDD5F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002060"/>
                </a:solidFill>
                <a:latin typeface="Calibri" panose="020F0502020204030204" pitchFamily="34" charset="0"/>
                <a:ea typeface="Calibri" panose="020F0502020204030204" pitchFamily="34" charset="0"/>
                <a:cs typeface="Calibri" panose="020F0502020204030204" pitchFamily="34" charset="0"/>
              </a:rPr>
              <a:t>כל התמונות אינן אמיתיות </a:t>
            </a:r>
          </a:p>
          <a:p>
            <a:pPr algn="ctr"/>
            <a:r>
              <a:rPr lang="he-IL" sz="4000" b="1" dirty="0">
                <a:solidFill>
                  <a:srgbClr val="002060"/>
                </a:solidFill>
                <a:latin typeface="Calibri" panose="020F0502020204030204" pitchFamily="34" charset="0"/>
                <a:ea typeface="Calibri" panose="020F0502020204030204" pitchFamily="34" charset="0"/>
                <a:cs typeface="Calibri" panose="020F0502020204030204" pitchFamily="34" charset="0"/>
              </a:rPr>
              <a:t>ונוצרו בעזרת </a:t>
            </a:r>
          </a:p>
          <a:p>
            <a:pPr algn="ctr"/>
            <a:r>
              <a:rPr lang="he-IL" sz="4000" b="1" dirty="0">
                <a:solidFill>
                  <a:srgbClr val="002060"/>
                </a:solidFill>
                <a:latin typeface="Calibri" panose="020F0502020204030204" pitchFamily="34" charset="0"/>
                <a:ea typeface="Calibri" panose="020F0502020204030204" pitchFamily="34" charset="0"/>
                <a:cs typeface="Calibri" panose="020F0502020204030204" pitchFamily="34" charset="0"/>
              </a:rPr>
              <a:t>כלי של בינה מלאכותית</a:t>
            </a:r>
          </a:p>
        </p:txBody>
      </p:sp>
    </p:spTree>
    <p:extLst>
      <p:ext uri="{BB962C8B-B14F-4D97-AF65-F5344CB8AC3E}">
        <p14:creationId xmlns:p14="http://schemas.microsoft.com/office/powerpoint/2010/main" val="208941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6E8194-DFFE-FDCA-792D-C04214254618}"/>
              </a:ext>
            </a:extLst>
          </p:cNvPr>
          <p:cNvSpPr>
            <a:spLocks noGrp="1"/>
          </p:cNvSpPr>
          <p:nvPr>
            <p:ph type="title" idx="4294967295"/>
          </p:nvPr>
        </p:nvSpPr>
        <p:spPr>
          <a:xfrm>
            <a:off x="6972299" y="970104"/>
            <a:ext cx="4816185" cy="4154984"/>
          </a:xfrm>
          <a:prstGeom prst="rect">
            <a:avLst/>
          </a:prstGeom>
          <a:solidFill>
            <a:srgbClr val="FDD5F7"/>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8800" b="1" i="0" u="none" strike="noStrike" kern="0" cap="none" spc="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יוצרים את השנה-</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8800" b="1" i="0" u="none" strike="noStrike" kern="0" cap="none" spc="0" normalizeH="0" baseline="0" noProof="0" dirty="0">
                <a:ln w="0"/>
                <a:solidFill>
                  <a:srgbClr val="000000"/>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בתמונה</a:t>
            </a:r>
            <a:endParaRPr kumimoji="0" lang="en-US" sz="8800" b="1" i="0" u="none" strike="noStrike" kern="0" cap="none" spc="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50B1B5E-FEEB-F3E2-E71A-89C6EB94229B}"/>
              </a:ext>
            </a:extLst>
          </p:cNvPr>
          <p:cNvSpPr txBox="1"/>
          <p:nvPr/>
        </p:nvSpPr>
        <p:spPr>
          <a:xfrm>
            <a:off x="6972299" y="5326663"/>
            <a:ext cx="4395354" cy="830997"/>
          </a:xfrm>
          <a:prstGeom prst="rect">
            <a:avLst/>
          </a:prstGeom>
          <a:solidFill>
            <a:schemeClr val="accent1">
              <a:lumMod val="20000"/>
              <a:lumOff val="80000"/>
            </a:schemeClr>
          </a:solidFill>
        </p:spPr>
        <p:txBody>
          <a:bodyPr wrap="square" rtlCol="1">
            <a:spAutoFit/>
          </a:bodyPr>
          <a:lstStyle/>
          <a:p>
            <a:pPr algn="ctr"/>
            <a:r>
              <a:rPr lang="he-IL" sz="2400" b="1" dirty="0">
                <a:latin typeface="Calibri" panose="020F0502020204030204" pitchFamily="34" charset="0"/>
                <a:ea typeface="Calibri" panose="020F0502020204030204" pitchFamily="34" charset="0"/>
                <a:cs typeface="Calibri" panose="020F0502020204030204" pitchFamily="34" charset="0"/>
              </a:rPr>
              <a:t>לחצו על התמונה וצרו את תמונת העתיד שלכם</a:t>
            </a:r>
          </a:p>
        </p:txBody>
      </p:sp>
      <p:sp>
        <p:nvSpPr>
          <p:cNvPr id="10" name="Arrow: Left 9">
            <a:extLst>
              <a:ext uri="{FF2B5EF4-FFF2-40B4-BE49-F238E27FC236}">
                <a16:creationId xmlns:a16="http://schemas.microsoft.com/office/drawing/2014/main" id="{D68639D0-6254-C01A-C03D-E97FBFEA4ACE}"/>
              </a:ext>
              <a:ext uri="{C183D7F6-B498-43B3-948B-1728B52AA6E4}">
                <adec:decorative xmlns:adec="http://schemas.microsoft.com/office/drawing/2017/decorative" val="1"/>
              </a:ext>
            </a:extLst>
          </p:cNvPr>
          <p:cNvSpPr/>
          <p:nvPr/>
        </p:nvSpPr>
        <p:spPr>
          <a:xfrm>
            <a:off x="8078684" y="6157660"/>
            <a:ext cx="1870364" cy="484476"/>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1266" name="Picture 2" descr="רובוט מצייר">
            <a:hlinkClick r:id="rId3"/>
            <a:extLst>
              <a:ext uri="{FF2B5EF4-FFF2-40B4-BE49-F238E27FC236}">
                <a16:creationId xmlns:a16="http://schemas.microsoft.com/office/drawing/2014/main" id="{AFA21CED-1C07-3EE4-0BC6-2DAE682D8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8"/>
            <a:ext cx="6234545"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389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6E8194-DFFE-FDCA-792D-C04214254618}"/>
              </a:ext>
            </a:extLst>
          </p:cNvPr>
          <p:cNvSpPr>
            <a:spLocks noGrp="1"/>
          </p:cNvSpPr>
          <p:nvPr>
            <p:ph type="title" idx="4294967295"/>
          </p:nvPr>
        </p:nvSpPr>
        <p:spPr>
          <a:xfrm>
            <a:off x="-167640" y="0"/>
            <a:ext cx="12405360" cy="1631216"/>
          </a:xfrm>
          <a:prstGeom prst="rect">
            <a:avLst/>
          </a:prstGeom>
          <a:solidFill>
            <a:srgbClr val="FDD5F7"/>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5000" b="1" i="0" u="none" strike="noStrike" kern="0" cap="none" spc="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יוצרים את השנה-</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5000" b="1" i="0" u="none" strike="noStrike" kern="0" cap="none" spc="0" normalizeH="0" baseline="0" noProof="0" dirty="0">
                <a:ln w="0"/>
                <a:solidFill>
                  <a:srgbClr val="000000"/>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בתמונה</a:t>
            </a:r>
            <a:endParaRPr kumimoji="0" lang="en-US" sz="5000" b="1" i="0" u="none" strike="noStrike" kern="0" cap="none" spc="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254220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64031CD-ACBC-7618-FE08-B54B1CAFB82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0"/>
            <a:ext cx="11933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59D0C9D-FECE-ADC4-3260-F03CE12A0456}"/>
              </a:ext>
            </a:extLst>
          </p:cNvPr>
          <p:cNvSpPr>
            <a:spLocks noGrp="1"/>
          </p:cNvSpPr>
          <p:nvPr>
            <p:ph type="title" idx="4294967295"/>
          </p:nvPr>
        </p:nvSpPr>
        <p:spPr>
          <a:xfrm>
            <a:off x="1650421" y="752286"/>
            <a:ext cx="7678881" cy="1477328"/>
          </a:xfrm>
          <a:prstGeom prst="rect">
            <a:avLst/>
          </a:prstGeom>
          <a:solidFill>
            <a:schemeClr val="accent1">
              <a:lumMod val="40000"/>
              <a:lumOff val="60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4500" b="1" i="0" u="none" strike="noStrike" kern="0" cap="none" spc="0" normalizeH="0" baseline="0" noProof="0" dirty="0">
                <a:ln w="0"/>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יוצרים לוח </a:t>
            </a:r>
            <a:r>
              <a:rPr kumimoji="0" lang="he-IL" sz="4500" b="1" i="0" u="none" strike="noStrike" kern="0" cap="none" spc="0" normalizeH="0" baseline="0" noProof="0" dirty="0" err="1">
                <a:ln w="0"/>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חזון</a:t>
            </a:r>
            <a:r>
              <a:rPr kumimoji="0" lang="he-IL" sz="4500" b="1" i="0" u="none" strike="noStrike" kern="0" cap="none" spc="0" normalizeH="0" baseline="0" noProof="0" dirty="0">
                <a:ln w="0"/>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כיתתי גם בנושא הרשת</a:t>
            </a:r>
            <a:endParaRPr kumimoji="0" lang="en-US" sz="4500" b="1" i="0" u="none" strike="noStrike" kern="0" cap="none" spc="0" normalizeH="0" baseline="0" noProof="0" dirty="0">
              <a:ln w="0"/>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100" name="Picture 4">
            <a:extLst>
              <a:ext uri="{FF2B5EF4-FFF2-40B4-BE49-F238E27FC236}">
                <a16:creationId xmlns:a16="http://schemas.microsoft.com/office/drawing/2014/main" id="{EE7381DA-E2C3-071E-7F56-7BBA8C1617B2}"/>
              </a:ext>
              <a:ext uri="{C183D7F6-B498-43B3-948B-1728B52AA6E4}">
                <adec:decorative xmlns:adec="http://schemas.microsoft.com/office/drawing/2017/decorative" val="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155747" y="1756929"/>
            <a:ext cx="3344141" cy="33441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0DE7D339-ABA0-3AD5-B110-8049D5C53E9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422167" y="2934060"/>
            <a:ext cx="4052455" cy="2950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D27DCF-43CC-CBE9-7250-AD95DAD39199}"/>
              </a:ext>
            </a:extLst>
          </p:cNvPr>
          <p:cNvSpPr txBox="1"/>
          <p:nvPr/>
        </p:nvSpPr>
        <p:spPr>
          <a:xfrm rot="772239">
            <a:off x="6579609" y="2454104"/>
            <a:ext cx="2496414" cy="1631216"/>
          </a:xfrm>
          <a:prstGeom prst="rect">
            <a:avLst/>
          </a:prstGeom>
          <a:noFill/>
        </p:spPr>
        <p:txBody>
          <a:bodyPr wrap="square" rtlCol="1">
            <a:spAutoFit/>
          </a:bodyPr>
          <a:lstStyle/>
          <a:p>
            <a:pPr algn="ctr"/>
            <a:r>
              <a:rPr lang="he-IL" sz="2000" dirty="0">
                <a:latin typeface="Calibri" panose="020F0502020204030204" pitchFamily="34" charset="0"/>
                <a:ea typeface="Calibri" panose="020F0502020204030204" pitchFamily="34" charset="0"/>
                <a:cs typeface="Calibri" panose="020F0502020204030204" pitchFamily="34" charset="0"/>
              </a:rPr>
              <a:t>כללים שחשוב לשמור עליהם בכל הקשור לרשת, בדגש על שימוש בבינה מלאכותית.</a:t>
            </a:r>
          </a:p>
          <a:p>
            <a:pPr algn="ctr"/>
            <a:r>
              <a:rPr lang="he-IL" sz="2000" dirty="0">
                <a:latin typeface="Calibri" panose="020F0502020204030204" pitchFamily="34" charset="0"/>
                <a:ea typeface="Calibri" panose="020F0502020204030204" pitchFamily="34" charset="0"/>
                <a:cs typeface="Calibri" panose="020F0502020204030204" pitchFamily="34" charset="0"/>
              </a:rPr>
              <a:t>על מה חשוב לשים דגש?</a:t>
            </a:r>
          </a:p>
        </p:txBody>
      </p:sp>
      <p:sp>
        <p:nvSpPr>
          <p:cNvPr id="8" name="TextBox 7">
            <a:extLst>
              <a:ext uri="{FF2B5EF4-FFF2-40B4-BE49-F238E27FC236}">
                <a16:creationId xmlns:a16="http://schemas.microsoft.com/office/drawing/2014/main" id="{8FB8C421-8AFF-2B32-7F00-865B526FDE6F}"/>
              </a:ext>
            </a:extLst>
          </p:cNvPr>
          <p:cNvSpPr txBox="1"/>
          <p:nvPr/>
        </p:nvSpPr>
        <p:spPr>
          <a:xfrm rot="20862325">
            <a:off x="2022720" y="3281630"/>
            <a:ext cx="2652496" cy="2123658"/>
          </a:xfrm>
          <a:prstGeom prst="rect">
            <a:avLst/>
          </a:prstGeom>
          <a:noFill/>
        </p:spPr>
        <p:txBody>
          <a:bodyPr wrap="square" rtlCol="1">
            <a:spAutoFit/>
          </a:bodyPr>
          <a:lstStyle/>
          <a:p>
            <a:pPr algn="ctr"/>
            <a:r>
              <a:rPr lang="he-IL" sz="2200" dirty="0">
                <a:latin typeface="Calibri" panose="020F0502020204030204" pitchFamily="34" charset="0"/>
                <a:ea typeface="Calibri" panose="020F0502020204030204" pitchFamily="34" charset="0"/>
                <a:cs typeface="Calibri" panose="020F0502020204030204" pitchFamily="34" charset="0"/>
              </a:rPr>
              <a:t>משהו אחד שהייתם רוצים להגשים/ להתקדם/ לפתח בכל הקשור לרשת ובפרט לבינה המלאכותית, תוך שמירה על אותם כללים</a:t>
            </a:r>
          </a:p>
        </p:txBody>
      </p:sp>
    </p:spTree>
    <p:extLst>
      <p:ext uri="{BB962C8B-B14F-4D97-AF65-F5344CB8AC3E}">
        <p14:creationId xmlns:p14="http://schemas.microsoft.com/office/powerpoint/2010/main" val="79618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5F4788-395D-2C8B-FD93-4CC9E7B3B6A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DD5F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sp>
        <p:nvSpPr>
          <p:cNvPr id="6" name="Rectangle 5">
            <a:extLst>
              <a:ext uri="{FF2B5EF4-FFF2-40B4-BE49-F238E27FC236}">
                <a16:creationId xmlns:a16="http://schemas.microsoft.com/office/drawing/2014/main" id="{6704FEBE-AFAA-5058-5C57-38281395F2F2}"/>
              </a:ext>
            </a:extLst>
          </p:cNvPr>
          <p:cNvSpPr>
            <a:spLocks noGrp="1"/>
          </p:cNvSpPr>
          <p:nvPr>
            <p:ph type="title" idx="4294967295"/>
          </p:nvPr>
        </p:nvSpPr>
        <p:spPr>
          <a:xfrm>
            <a:off x="0" y="0"/>
            <a:ext cx="12192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w="9525">
                  <a:solidFill>
                    <a:schemeClr val="bg1"/>
                  </a:solidFill>
                  <a:prstDash val="solid"/>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"המקום בו השמיים הם הגבול...."</a:t>
            </a:r>
            <a:endParaRPr kumimoji="0" lang="en-US" sz="5400" b="1" i="0" u="none" strike="noStrike" kern="0" cap="none" spc="0" normalizeH="0" baseline="0" noProof="0" dirty="0">
              <a:ln w="9525">
                <a:solidFill>
                  <a:schemeClr val="bg1"/>
                </a:solidFill>
                <a:prstDash val="solid"/>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Rectangle 1">
            <a:extLst>
              <a:ext uri="{FF2B5EF4-FFF2-40B4-BE49-F238E27FC236}">
                <a16:creationId xmlns:a16="http://schemas.microsoft.com/office/drawing/2014/main" id="{07886C50-51C6-AAFE-8958-54A5C9C1C7B3}"/>
              </a:ext>
            </a:extLst>
          </p:cNvPr>
          <p:cNvSpPr/>
          <p:nvPr/>
        </p:nvSpPr>
        <p:spPr>
          <a:xfrm>
            <a:off x="8341142" y="980406"/>
            <a:ext cx="3756075" cy="2232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2000" b="1" dirty="0">
                <a:solidFill>
                  <a:schemeClr val="tx1"/>
                </a:solidFill>
                <a:latin typeface="Calibri" panose="020F0502020204030204" pitchFamily="34" charset="0"/>
                <a:ea typeface="Calibri" panose="020F0502020204030204" pitchFamily="34" charset="0"/>
                <a:cs typeface="Calibri" panose="020F0502020204030204" pitchFamily="34" charset="0"/>
              </a:rPr>
              <a:t>הבינה המלאכותית הפכה מזמנת הזדמנויות רבות. לצד זה, חשוב להיות ערים לאתגרים, מקרי סיכון ופגיעה שעלולים להיווצר משימוש בה ללא הפעלת שיקול דעת</a:t>
            </a:r>
          </a:p>
        </p:txBody>
      </p:sp>
      <p:sp>
        <p:nvSpPr>
          <p:cNvPr id="3" name="Rectangle 2">
            <a:extLst>
              <a:ext uri="{FF2B5EF4-FFF2-40B4-BE49-F238E27FC236}">
                <a16:creationId xmlns:a16="http://schemas.microsoft.com/office/drawing/2014/main" id="{8C06B01D-9E9D-033C-1D7F-C68CF271EC81}"/>
              </a:ext>
            </a:extLst>
          </p:cNvPr>
          <p:cNvSpPr/>
          <p:nvPr/>
        </p:nvSpPr>
        <p:spPr>
          <a:xfrm>
            <a:off x="3957867" y="980406"/>
            <a:ext cx="4060986" cy="2232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dirty="0">
                <a:solidFill>
                  <a:schemeClr val="tx1"/>
                </a:solidFill>
                <a:latin typeface="Calibri" panose="020F0502020204030204" pitchFamily="34" charset="0"/>
                <a:ea typeface="Calibri" panose="020F0502020204030204" pitchFamily="34" charset="0"/>
                <a:cs typeface="Calibri" panose="020F0502020204030204" pitchFamily="34" charset="0"/>
              </a:rPr>
              <a:t>בינה מלאכותית נוצרה על מנת לשרת ולהקל, ולא להחליף.</a:t>
            </a:r>
          </a:p>
          <a:p>
            <a:pPr algn="ctr"/>
            <a:r>
              <a:rPr lang="he-IL" sz="2000" b="1" dirty="0">
                <a:solidFill>
                  <a:schemeClr val="tx1"/>
                </a:solidFill>
                <a:latin typeface="Calibri" panose="020F0502020204030204" pitchFamily="34" charset="0"/>
                <a:ea typeface="Calibri" panose="020F0502020204030204" pitchFamily="34" charset="0"/>
                <a:cs typeface="Calibri" panose="020F0502020204030204" pitchFamily="34" charset="0"/>
              </a:rPr>
              <a:t>חשוב לשים לב מתי אנו עושים בה שימוש נכון ומושכל מתוך בחירה אמיתית ומודעת</a:t>
            </a:r>
          </a:p>
        </p:txBody>
      </p:sp>
      <p:sp>
        <p:nvSpPr>
          <p:cNvPr id="10" name="Rectangle 9">
            <a:extLst>
              <a:ext uri="{FF2B5EF4-FFF2-40B4-BE49-F238E27FC236}">
                <a16:creationId xmlns:a16="http://schemas.microsoft.com/office/drawing/2014/main" id="{F916D06C-2835-4C4B-4190-7141C62A1017}"/>
              </a:ext>
            </a:extLst>
          </p:cNvPr>
          <p:cNvSpPr/>
          <p:nvPr/>
        </p:nvSpPr>
        <p:spPr>
          <a:xfrm>
            <a:off x="130627" y="970881"/>
            <a:ext cx="3504951" cy="2232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2000" b="1" dirty="0">
                <a:solidFill>
                  <a:schemeClr val="tx1"/>
                </a:solidFill>
                <a:latin typeface="Calibri" panose="020F0502020204030204" pitchFamily="34" charset="0"/>
                <a:ea typeface="Calibri" panose="020F0502020204030204" pitchFamily="34" charset="0"/>
                <a:cs typeface="Calibri" panose="020F0502020204030204" pitchFamily="34" charset="0"/>
              </a:rPr>
              <a:t>ה"מפגש" עם בינה מלאכותית יכול לעורר תחושות של התרגשות והתלהבות, ולצד זה גם חשש ומתח. חשוב לשתף ולהתייעץ בעת הצורך</a:t>
            </a:r>
          </a:p>
        </p:txBody>
      </p:sp>
      <p:sp>
        <p:nvSpPr>
          <p:cNvPr id="7" name="Rectangle 6">
            <a:extLst>
              <a:ext uri="{FF2B5EF4-FFF2-40B4-BE49-F238E27FC236}">
                <a16:creationId xmlns:a16="http://schemas.microsoft.com/office/drawing/2014/main" id="{9257DE90-FD67-1A59-16E3-D7E3F9D79152}"/>
              </a:ext>
            </a:extLst>
          </p:cNvPr>
          <p:cNvSpPr/>
          <p:nvPr/>
        </p:nvSpPr>
        <p:spPr>
          <a:xfrm>
            <a:off x="2802023" y="3468228"/>
            <a:ext cx="6711412" cy="1335242"/>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b="1" dirty="0">
                <a:solidFill>
                  <a:schemeClr val="tx1"/>
                </a:solidFill>
                <a:latin typeface="Calibri" panose="020F0502020204030204" pitchFamily="34" charset="0"/>
                <a:ea typeface="Calibri" panose="020F0502020204030204" pitchFamily="34" charset="0"/>
                <a:cs typeface="Calibri" panose="020F0502020204030204" pitchFamily="34" charset="0"/>
              </a:rPr>
              <a:t>כללים וגבולות חשובים לחיינו ולהתנהלות שהיא בטוחה ומיטבית.</a:t>
            </a:r>
          </a:p>
          <a:p>
            <a:pPr algn="ctr"/>
            <a:r>
              <a:rPr lang="he-IL" sz="2000" b="1" dirty="0">
                <a:solidFill>
                  <a:schemeClr val="tx1"/>
                </a:solidFill>
                <a:latin typeface="Calibri" panose="020F0502020204030204" pitchFamily="34" charset="0"/>
                <a:ea typeface="Calibri" panose="020F0502020204030204" pitchFamily="34" charset="0"/>
                <a:cs typeface="Calibri" panose="020F0502020204030204" pitchFamily="34" charset="0"/>
              </a:rPr>
              <a:t> הדבר רלוונטי גם לשימושים השונים שאנו עושים בכלים של בינה מלאכותית. שמרו על הכללים והשתמשו באמצעים השונים בחוכמה ובזהירות.</a:t>
            </a:r>
          </a:p>
        </p:txBody>
      </p:sp>
      <p:pic>
        <p:nvPicPr>
          <p:cNvPr id="4" name="112258-693798368_small (1)" descr="סרטון של מסרים">
            <a:hlinkClick r:id="" action="ppaction://media"/>
            <a:extLst>
              <a:ext uri="{FF2B5EF4-FFF2-40B4-BE49-F238E27FC236}">
                <a16:creationId xmlns:a16="http://schemas.microsoft.com/office/drawing/2014/main" id="{938992AC-230D-373E-C140-9D77ABDBA8B1}"/>
              </a:ext>
              <a:ext uri="{C183D7F6-B498-43B3-948B-1728B52AA6E4}">
                <adec:decorative xmlns:adec="http://schemas.microsoft.com/office/drawing/2017/decorative" val="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28616"/>
            <a:ext cx="12192000" cy="1929384"/>
          </a:xfrm>
          <a:prstGeom prst="rect">
            <a:avLst/>
          </a:prstGeom>
          <a:ln>
            <a:noFill/>
          </a:ln>
          <a:effectLst>
            <a:softEdge rad="112500"/>
          </a:effectLst>
        </p:spPr>
      </p:pic>
    </p:spTree>
    <p:extLst>
      <p:ext uri="{BB962C8B-B14F-4D97-AF65-F5344CB8AC3E}">
        <p14:creationId xmlns:p14="http://schemas.microsoft.com/office/powerpoint/2010/main" val="395415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remove"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P spid="3" grpId="0" animBg="1"/>
      <p:bldP spid="10"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כותרת 10">
            <a:extLst>
              <a:ext uri="{FF2B5EF4-FFF2-40B4-BE49-F238E27FC236}">
                <a16:creationId xmlns:a16="http://schemas.microsoft.com/office/drawing/2014/main" id="{13271699-FC31-4EAB-82AA-3FF8EED737DC}"/>
              </a:ext>
            </a:extLst>
          </p:cNvPr>
          <p:cNvSpPr>
            <a:spLocks noGrp="1"/>
          </p:cNvSpPr>
          <p:nvPr>
            <p:ph type="title" idx="4294967295"/>
          </p:nvPr>
        </p:nvSpPr>
        <p:spPr>
          <a:xfrm>
            <a:off x="5270246" y="-104298"/>
            <a:ext cx="9068456" cy="1378131"/>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מסכמים שיעור</a:t>
            </a:r>
          </a:p>
        </p:txBody>
      </p:sp>
      <p:pic>
        <p:nvPicPr>
          <p:cNvPr id="30" name="גרפיקה 29">
            <a:extLst>
              <a:ext uri="{FF2B5EF4-FFF2-40B4-BE49-F238E27FC236}">
                <a16:creationId xmlns:a16="http://schemas.microsoft.com/office/drawing/2014/main" id="{77AE1D7F-BBCF-4658-B4F4-32C45D861AE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659" y="1475749"/>
            <a:ext cx="3023613" cy="2233523"/>
          </a:xfrm>
          <a:prstGeom prst="rect">
            <a:avLst/>
          </a:prstGeom>
        </p:spPr>
      </p:pic>
      <p:pic>
        <p:nvPicPr>
          <p:cNvPr id="29" name="גרפיקה 28">
            <a:extLst>
              <a:ext uri="{FF2B5EF4-FFF2-40B4-BE49-F238E27FC236}">
                <a16:creationId xmlns:a16="http://schemas.microsoft.com/office/drawing/2014/main" id="{437236FA-FF67-42FA-B866-18502AA7D0A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9376" y="2191494"/>
            <a:ext cx="2449189" cy="1809199"/>
          </a:xfrm>
          <a:prstGeom prst="rect">
            <a:avLst/>
          </a:prstGeom>
        </p:spPr>
      </p:pic>
      <p:pic>
        <p:nvPicPr>
          <p:cNvPr id="31" name="גרפיקה 30">
            <a:extLst>
              <a:ext uri="{FF2B5EF4-FFF2-40B4-BE49-F238E27FC236}">
                <a16:creationId xmlns:a16="http://schemas.microsoft.com/office/drawing/2014/main" id="{A18842DB-EBB6-41D8-94B7-9ED880B2A1E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1932" y="3517348"/>
            <a:ext cx="3023613" cy="2233523"/>
          </a:xfrm>
          <a:prstGeom prst="rect">
            <a:avLst/>
          </a:prstGeom>
        </p:spPr>
      </p:pic>
      <p:pic>
        <p:nvPicPr>
          <p:cNvPr id="7" name="גרפיקה 6">
            <a:extLst>
              <a:ext uri="{FF2B5EF4-FFF2-40B4-BE49-F238E27FC236}">
                <a16:creationId xmlns:a16="http://schemas.microsoft.com/office/drawing/2014/main" id="{22C6CAD2-45F3-4481-BD4E-17837679446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1649" y="1324332"/>
            <a:ext cx="3023613" cy="2233523"/>
          </a:xfrm>
          <a:prstGeom prst="rect">
            <a:avLst/>
          </a:prstGeom>
        </p:spPr>
      </p:pic>
      <p:pic>
        <p:nvPicPr>
          <p:cNvPr id="27" name="גרפיקה 26">
            <a:extLst>
              <a:ext uri="{FF2B5EF4-FFF2-40B4-BE49-F238E27FC236}">
                <a16:creationId xmlns:a16="http://schemas.microsoft.com/office/drawing/2014/main" id="{71301904-3CC8-414D-8853-A0614CB4050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0326" y="3846258"/>
            <a:ext cx="2874750" cy="2123559"/>
          </a:xfrm>
          <a:prstGeom prst="rect">
            <a:avLst/>
          </a:prstGeom>
        </p:spPr>
      </p:pic>
      <p:pic>
        <p:nvPicPr>
          <p:cNvPr id="28" name="גרפיקה 27">
            <a:extLst>
              <a:ext uri="{FF2B5EF4-FFF2-40B4-BE49-F238E27FC236}">
                <a16:creationId xmlns:a16="http://schemas.microsoft.com/office/drawing/2014/main" id="{04EDE431-FEE7-4769-A805-55F98614AFD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3426" y="1107129"/>
            <a:ext cx="3023613" cy="2233523"/>
          </a:xfrm>
          <a:prstGeom prst="rect">
            <a:avLst/>
          </a:prstGeom>
        </p:spPr>
      </p:pic>
      <p:pic>
        <p:nvPicPr>
          <p:cNvPr id="3" name="גרפיקה 2">
            <a:extLst>
              <a:ext uri="{FF2B5EF4-FFF2-40B4-BE49-F238E27FC236}">
                <a16:creationId xmlns:a16="http://schemas.microsoft.com/office/drawing/2014/main" id="{7CBB6B82-7B82-4707-BEC2-0B9EFFBE63F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659" y="4031719"/>
            <a:ext cx="4444343" cy="2969119"/>
          </a:xfrm>
          <a:prstGeom prst="rect">
            <a:avLst/>
          </a:prstGeom>
        </p:spPr>
      </p:pic>
      <p:sp>
        <p:nvSpPr>
          <p:cNvPr id="26" name="תיבת טקסט 25">
            <a:extLst>
              <a:ext uri="{FF2B5EF4-FFF2-40B4-BE49-F238E27FC236}">
                <a16:creationId xmlns:a16="http://schemas.microsoft.com/office/drawing/2014/main" id="{A658320C-AA6C-46C1-804D-3F61A25ABBFA}"/>
              </a:ext>
            </a:extLst>
          </p:cNvPr>
          <p:cNvSpPr txBox="1"/>
          <p:nvPr/>
        </p:nvSpPr>
        <p:spPr>
          <a:xfrm>
            <a:off x="9477546" y="1649544"/>
            <a:ext cx="227694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מחשבות שהתעוררו בי במהלך השיעור או בעקבותיו</a:t>
            </a:r>
          </a:p>
        </p:txBody>
      </p:sp>
      <p:sp>
        <p:nvSpPr>
          <p:cNvPr id="20" name="תיבת טקסט 19">
            <a:extLst>
              <a:ext uri="{FF2B5EF4-FFF2-40B4-BE49-F238E27FC236}">
                <a16:creationId xmlns:a16="http://schemas.microsoft.com/office/drawing/2014/main" id="{539B02FF-5C5E-4461-9C12-DCF65F14CBAB}"/>
              </a:ext>
            </a:extLst>
          </p:cNvPr>
          <p:cNvSpPr txBox="1"/>
          <p:nvPr/>
        </p:nvSpPr>
        <p:spPr>
          <a:xfrm>
            <a:off x="9858892" y="4338793"/>
            <a:ext cx="175703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שלמדתי על עצמי היום</a:t>
            </a:r>
          </a:p>
        </p:txBody>
      </p:sp>
      <p:sp>
        <p:nvSpPr>
          <p:cNvPr id="16" name="תיבת טקסט 15">
            <a:extLst>
              <a:ext uri="{FF2B5EF4-FFF2-40B4-BE49-F238E27FC236}">
                <a16:creationId xmlns:a16="http://schemas.microsoft.com/office/drawing/2014/main" id="{2BF8C04B-9E80-4A58-849E-2E3D05EEA427}"/>
              </a:ext>
            </a:extLst>
          </p:cNvPr>
          <p:cNvSpPr txBox="1"/>
          <p:nvPr/>
        </p:nvSpPr>
        <p:spPr>
          <a:xfrm>
            <a:off x="5847804" y="1935488"/>
            <a:ext cx="243485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שריגש אותי</a:t>
            </a:r>
          </a:p>
        </p:txBody>
      </p:sp>
      <p:sp>
        <p:nvSpPr>
          <p:cNvPr id="18" name="תיבת טקסט 17">
            <a:extLst>
              <a:ext uri="{FF2B5EF4-FFF2-40B4-BE49-F238E27FC236}">
                <a16:creationId xmlns:a16="http://schemas.microsoft.com/office/drawing/2014/main" id="{CD7BDB4F-9EEB-4976-AA94-53921883D256}"/>
              </a:ext>
            </a:extLst>
          </p:cNvPr>
          <p:cNvSpPr txBox="1"/>
          <p:nvPr/>
        </p:nvSpPr>
        <p:spPr>
          <a:xfrm>
            <a:off x="6192637" y="4031719"/>
            <a:ext cx="242355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מתוך מה שלמדתי בשיעור, מה אני רוצה לקחת איתי הלאה?</a:t>
            </a:r>
          </a:p>
        </p:txBody>
      </p:sp>
      <p:sp>
        <p:nvSpPr>
          <p:cNvPr id="21" name="תיבת טקסט 20">
            <a:extLst>
              <a:ext uri="{FF2B5EF4-FFF2-40B4-BE49-F238E27FC236}">
                <a16:creationId xmlns:a16="http://schemas.microsoft.com/office/drawing/2014/main" id="{98DF0FE1-F13A-4A21-A43E-7F3169DFA3C5}"/>
              </a:ext>
            </a:extLst>
          </p:cNvPr>
          <p:cNvSpPr txBox="1"/>
          <p:nvPr/>
        </p:nvSpPr>
        <p:spPr>
          <a:xfrm>
            <a:off x="3695455" y="2711372"/>
            <a:ext cx="175703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חדש שלמדתי היום</a:t>
            </a:r>
          </a:p>
        </p:txBody>
      </p:sp>
      <p:sp>
        <p:nvSpPr>
          <p:cNvPr id="15" name="תיבת טקסט 14">
            <a:extLst>
              <a:ext uri="{FF2B5EF4-FFF2-40B4-BE49-F238E27FC236}">
                <a16:creationId xmlns:a16="http://schemas.microsoft.com/office/drawing/2014/main" id="{63A0AAEF-7875-4C38-A9A8-DE675399265E}"/>
              </a:ext>
            </a:extLst>
          </p:cNvPr>
          <p:cNvSpPr txBox="1"/>
          <p:nvPr/>
        </p:nvSpPr>
        <p:spPr>
          <a:xfrm>
            <a:off x="1006829" y="2086905"/>
            <a:ext cx="15877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שהפתיע אותי</a:t>
            </a:r>
          </a:p>
        </p:txBody>
      </p:sp>
    </p:spTree>
    <p:extLst>
      <p:ext uri="{BB962C8B-B14F-4D97-AF65-F5344CB8AC3E}">
        <p14:creationId xmlns:p14="http://schemas.microsoft.com/office/powerpoint/2010/main" val="4180817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4F9156-6AB3-E7D6-4297-B79FF11AE751}"/>
              </a:ext>
              <a:ext uri="{C183D7F6-B498-43B3-948B-1728B52AA6E4}">
                <adec:decorative xmlns:adec="http://schemas.microsoft.com/office/drawing/2017/decorative" val="1"/>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a:extLst>
              <a:ext uri="{FF2B5EF4-FFF2-40B4-BE49-F238E27FC236}">
                <a16:creationId xmlns:a16="http://schemas.microsoft.com/office/drawing/2014/main" id="{B7E1777F-9771-7D52-F5DD-9308A9072972}"/>
              </a:ext>
            </a:extLst>
          </p:cNvPr>
          <p:cNvSpPr txBox="1">
            <a:spLocks noGrp="1"/>
          </p:cNvSpPr>
          <p:nvPr>
            <p:ph type="title" idx="4294967295"/>
          </p:nvPr>
        </p:nvSpPr>
        <p:spPr>
          <a:xfrm>
            <a:off x="10402645" y="699247"/>
            <a:ext cx="1172583" cy="646331"/>
          </a:xfrm>
          <a:prstGeom prst="rect">
            <a:avLst/>
          </a:prstGeom>
          <a:solidFill>
            <a:schemeClr val="bg2">
              <a:lumMod val="90000"/>
            </a:schemeClr>
          </a:solid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chemeClr val="bg1"/>
                </a:solidFill>
                <a:effectLst/>
                <a:uLnTx/>
                <a:uFillTx/>
                <a:latin typeface="Arial"/>
                <a:ea typeface="Arial"/>
                <a:cs typeface="Arial"/>
                <a:sym typeface="Arial"/>
              </a:rPr>
              <a:t>1</a:t>
            </a:r>
          </a:p>
        </p:txBody>
      </p:sp>
      <p:sp>
        <p:nvSpPr>
          <p:cNvPr id="4" name="Rectangle 3">
            <a:extLst>
              <a:ext uri="{FF2B5EF4-FFF2-40B4-BE49-F238E27FC236}">
                <a16:creationId xmlns:a16="http://schemas.microsoft.com/office/drawing/2014/main" id="{6CE437C8-D42F-EED4-7D9C-04E6807E8AAE}"/>
              </a:ext>
            </a:extLst>
          </p:cNvPr>
          <p:cNvSpPr>
            <a:spLocks/>
          </p:cNvSpPr>
          <p:nvPr/>
        </p:nvSpPr>
        <p:spPr>
          <a:xfrm>
            <a:off x="3188252" y="909935"/>
            <a:ext cx="5468164"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5400" b="0" i="0" u="none" strike="noStrike" kern="0" cap="none" spc="0" normalizeH="0" baseline="0" noProof="0">
                <a:ln w="0"/>
                <a:solidFill>
                  <a:schemeClr val="bg1"/>
                </a:solidFill>
                <a:effectLst>
                  <a:outerShdw blurRad="38100" dist="19050" dir="2700000" algn="tl" rotWithShape="0">
                    <a:schemeClr val="dk1">
                      <a:alpha val="40000"/>
                    </a:schemeClr>
                  </a:outerShdw>
                </a:effectLst>
                <a:uLnTx/>
                <a:uFillTx/>
                <a:latin typeface="Calibri" panose="020F0502020204030204" pitchFamily="34" charset="0"/>
                <a:ea typeface="Arial"/>
                <a:cs typeface="Calibri" panose="020F0502020204030204" pitchFamily="34" charset="0"/>
                <a:sym typeface="Arial"/>
              </a:rPr>
              <a:t>מהי בינה מלאכותית?</a:t>
            </a:r>
            <a:endParaRPr kumimoji="0" lang="en-US" sz="5400" b="0" i="0" u="none" strike="noStrike" kern="0" cap="none" spc="0" normalizeH="0" baseline="0" noProof="0" dirty="0">
              <a:ln w="0"/>
              <a:solidFill>
                <a:schemeClr val="bg1"/>
              </a:solidFill>
              <a:effectLst>
                <a:outerShdw blurRad="38100" dist="19050" dir="2700000" algn="tl" rotWithShape="0">
                  <a:schemeClr val="dk1">
                    <a:alpha val="40000"/>
                  </a:schemeClr>
                </a:outerShdw>
              </a:effectLst>
              <a:uLnTx/>
              <a:uFillTx/>
              <a:latin typeface="Calibri" panose="020F0502020204030204" pitchFamily="34" charset="0"/>
              <a:ea typeface="Arial"/>
              <a:cs typeface="Calibri" panose="020F0502020204030204" pitchFamily="34" charset="0"/>
              <a:sym typeface="Arial"/>
            </a:endParaRPr>
          </a:p>
        </p:txBody>
      </p:sp>
      <p:pic>
        <p:nvPicPr>
          <p:cNvPr id="7" name="Picture 2" descr="רובוט">
            <a:extLst>
              <a:ext uri="{FF2B5EF4-FFF2-40B4-BE49-F238E27FC236}">
                <a16:creationId xmlns:a16="http://schemas.microsoft.com/office/drawing/2014/main" id="{E47566BD-2D50-FE91-C43C-86FB81FC08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7427" y="1371600"/>
            <a:ext cx="5368636" cy="53686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AA1968-2BE1-817F-2B58-72830555C440}"/>
              </a:ext>
            </a:extLst>
          </p:cNvPr>
          <p:cNvSpPr txBox="1"/>
          <p:nvPr/>
        </p:nvSpPr>
        <p:spPr>
          <a:xfrm>
            <a:off x="5015346" y="2294930"/>
            <a:ext cx="5552209" cy="2970685"/>
          </a:xfrm>
          <a:prstGeom prst="rect">
            <a:avLst/>
          </a:prstGeom>
          <a:solidFill>
            <a:srgbClr val="FDEFB1"/>
          </a:solidFill>
          <a:effectLst>
            <a:softEdge rad="63500"/>
          </a:effectLst>
        </p:spPr>
        <p:txBody>
          <a:bodyPr wrap="square" rtlCol="1">
            <a:spAutoFit/>
          </a:bodyPr>
          <a:lstStyle/>
          <a:p>
            <a:pPr algn="ctr">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מדע העוסק במערכות ומכונות אשר מנסות לחקות את הבינה האנושית ותהליכים של האופן שבו המוח האנושי עובד </a:t>
            </a:r>
          </a:p>
        </p:txBody>
      </p:sp>
      <p:sp>
        <p:nvSpPr>
          <p:cNvPr id="9" name="TextBox 8">
            <a:hlinkClick r:id="rId5" action="ppaction://hlinksldjump"/>
            <a:extLst>
              <a:ext uri="{FF2B5EF4-FFF2-40B4-BE49-F238E27FC236}">
                <a16:creationId xmlns:a16="http://schemas.microsoft.com/office/drawing/2014/main" id="{370AE2C6-2EC8-DA30-33A2-3FA16B061A3E}"/>
              </a:ext>
            </a:extLst>
          </p:cNvPr>
          <p:cNvSpPr txBox="1"/>
          <p:nvPr/>
        </p:nvSpPr>
        <p:spPr>
          <a:xfrm>
            <a:off x="8030441" y="5790142"/>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Tree>
    <p:extLst>
      <p:ext uri="{BB962C8B-B14F-4D97-AF65-F5344CB8AC3E}">
        <p14:creationId xmlns:p14="http://schemas.microsoft.com/office/powerpoint/2010/main" val="159925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A67FE1-AD1D-7D76-6BFD-2B0E3AF15DC7}"/>
              </a:ext>
              <a:ext uri="{C183D7F6-B498-43B3-948B-1728B52AA6E4}">
                <adec:decorative xmlns:adec="http://schemas.microsoft.com/office/drawing/2017/decorative" val="1"/>
              </a:ext>
            </a:extLst>
          </p:cNvPr>
          <p:cNvSpPr/>
          <p:nvPr/>
        </p:nvSpPr>
        <p:spPr>
          <a:xfrm>
            <a:off x="654627" y="342900"/>
            <a:ext cx="11024755" cy="6141027"/>
          </a:xfrm>
          <a:prstGeom prst="rect">
            <a:avLst/>
          </a:prstGeom>
          <a:solidFill>
            <a:srgbClr val="FDEFB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5" name="Picture 10">
            <a:extLst>
              <a:ext uri="{FF2B5EF4-FFF2-40B4-BE49-F238E27FC236}">
                <a16:creationId xmlns:a16="http://schemas.microsoft.com/office/drawing/2014/main" id="{28B87F57-8C91-832C-D697-DE76C9B01022}"/>
              </a:ext>
              <a:ext uri="{C183D7F6-B498-43B3-948B-1728B52AA6E4}">
                <adec:decorative xmlns:adec="http://schemas.microsoft.com/office/drawing/2017/decorative" val="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19076" y="1870363"/>
            <a:ext cx="4083627" cy="40836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127039-E41B-B342-8471-682D66017D8F}"/>
              </a:ext>
            </a:extLst>
          </p:cNvPr>
          <p:cNvSpPr txBox="1">
            <a:spLocks noGrp="1"/>
          </p:cNvSpPr>
          <p:nvPr>
            <p:ph type="title" idx="4294967295"/>
          </p:nvPr>
        </p:nvSpPr>
        <p:spPr>
          <a:xfrm>
            <a:off x="10179938" y="1461660"/>
            <a:ext cx="1172583" cy="646331"/>
          </a:xfrm>
          <a:prstGeom prst="rect">
            <a:avLst/>
          </a:prstGeom>
          <a:solidFill>
            <a:schemeClr val="bg2">
              <a:lumMod val="90000"/>
            </a:schemeClr>
          </a:solid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chemeClr val="bg1"/>
                </a:solidFill>
                <a:effectLst/>
                <a:uLnTx/>
                <a:uFillTx/>
                <a:latin typeface="Arial"/>
                <a:ea typeface="Arial"/>
                <a:cs typeface="Arial"/>
                <a:sym typeface="Arial"/>
              </a:rPr>
              <a:t>2</a:t>
            </a:r>
          </a:p>
        </p:txBody>
      </p:sp>
      <p:sp>
        <p:nvSpPr>
          <p:cNvPr id="6" name="Rectangle 5">
            <a:extLst>
              <a:ext uri="{FF2B5EF4-FFF2-40B4-BE49-F238E27FC236}">
                <a16:creationId xmlns:a16="http://schemas.microsoft.com/office/drawing/2014/main" id="{684C7803-1EE6-23AC-EEA6-594EA52AAC37}"/>
              </a:ext>
            </a:extLst>
          </p:cNvPr>
          <p:cNvSpPr>
            <a:spLocks/>
          </p:cNvSpPr>
          <p:nvPr/>
        </p:nvSpPr>
        <p:spPr>
          <a:xfrm>
            <a:off x="769215" y="570985"/>
            <a:ext cx="11131573"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4400" b="1" i="0" u="none" strike="noStrike" kern="0" cap="none" spc="0" normalizeH="0" baseline="0" noProof="0">
                <a:ln w="0"/>
                <a:solidFill>
                  <a:srgbClr val="000000"/>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מהם לדעתכם היתרונות בפיתוח כלי בינה מלאכותית?</a:t>
            </a:r>
            <a:endParaRPr kumimoji="0" lang="en-US" sz="4400" b="1" i="0" u="none" strike="noStrike" kern="0" cap="none" spc="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2A8949E9-12BD-458A-4DB6-C3DCE1F89FF4}"/>
              </a:ext>
            </a:extLst>
          </p:cNvPr>
          <p:cNvSpPr txBox="1"/>
          <p:nvPr/>
        </p:nvSpPr>
        <p:spPr>
          <a:xfrm>
            <a:off x="4909023" y="2107991"/>
            <a:ext cx="6628350" cy="3257174"/>
          </a:xfrm>
          <a:prstGeom prst="rect">
            <a:avLst/>
          </a:prstGeom>
          <a:solidFill>
            <a:schemeClr val="accent2">
              <a:lumMod val="20000"/>
              <a:lumOff val="80000"/>
            </a:schemeClr>
          </a:solidFill>
          <a:effectLst>
            <a:softEdge rad="63500"/>
          </a:effectLst>
        </p:spPr>
        <p:txBody>
          <a:bodyPr wrap="square" rtlCol="1">
            <a:spAutoFit/>
          </a:bodyPr>
          <a:lstStyle/>
          <a:p>
            <a:pPr algn="r" rtl="1">
              <a:lnSpc>
                <a:spcPct val="150000"/>
              </a:lnSpc>
            </a:pPr>
            <a:r>
              <a:rPr lang="he-IL" sz="2800" dirty="0">
                <a:latin typeface="Calibri" panose="020F0502020204030204" pitchFamily="34" charset="0"/>
                <a:ea typeface="Calibri" panose="020F0502020204030204" pitchFamily="34" charset="0"/>
                <a:cs typeface="Calibri" panose="020F0502020204030204" pitchFamily="34" charset="0"/>
              </a:rPr>
              <a:t>יתרונות הפיתוח של כלי בינה מלאכותית:</a:t>
            </a:r>
            <a:r>
              <a:rPr lang="he-IL" sz="2800" strike="sngStrike" dirty="0">
                <a:latin typeface="Calibri" panose="020F0502020204030204" pitchFamily="34" charset="0"/>
                <a:ea typeface="Calibri" panose="020F0502020204030204" pitchFamily="34" charset="0"/>
                <a:cs typeface="Calibri" panose="020F0502020204030204" pitchFamily="34" charset="0"/>
              </a:rPr>
              <a:t> </a:t>
            </a:r>
          </a:p>
          <a:p>
            <a:pPr marL="457200" indent="-457200" algn="r" rtl="1">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פיתוחים חדשניים </a:t>
            </a:r>
          </a:p>
          <a:p>
            <a:pPr marL="457200" indent="-457200" algn="r" rtl="1">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פתרון בעיות בדרך יצירתית </a:t>
            </a:r>
          </a:p>
          <a:p>
            <a:pPr marL="457200" indent="-457200" algn="r" rtl="1">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ניתוח נתונים בצורה מהירה </a:t>
            </a:r>
          </a:p>
          <a:p>
            <a:pPr marL="457200" indent="-457200" algn="r" rtl="1">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חיזוי של מידע שיכול לסייע לנו במגוון דרכים </a:t>
            </a:r>
          </a:p>
        </p:txBody>
      </p:sp>
      <p:sp>
        <p:nvSpPr>
          <p:cNvPr id="8" name="TextBox 7">
            <a:hlinkClick r:id="rId4" action="ppaction://hlinksldjump"/>
            <a:extLst>
              <a:ext uri="{FF2B5EF4-FFF2-40B4-BE49-F238E27FC236}">
                <a16:creationId xmlns:a16="http://schemas.microsoft.com/office/drawing/2014/main" id="{EE6780EC-C527-2407-455F-BD59E4F24F04}"/>
              </a:ext>
            </a:extLst>
          </p:cNvPr>
          <p:cNvSpPr txBox="1"/>
          <p:nvPr/>
        </p:nvSpPr>
        <p:spPr>
          <a:xfrm>
            <a:off x="7490614" y="5920854"/>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Tree>
    <p:extLst>
      <p:ext uri="{BB962C8B-B14F-4D97-AF65-F5344CB8AC3E}">
        <p14:creationId xmlns:p14="http://schemas.microsoft.com/office/powerpoint/2010/main" val="139446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C6168607-5EEF-4023-8DFD-AEA629460AF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998" y="549360"/>
            <a:ext cx="4921891" cy="47292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717BDC-6F77-6912-9083-EB3413C86B04}"/>
              </a:ext>
            </a:extLst>
          </p:cNvPr>
          <p:cNvSpPr txBox="1">
            <a:spLocks noGrp="1"/>
          </p:cNvSpPr>
          <p:nvPr>
            <p:ph type="title" idx="4294967295"/>
          </p:nvPr>
        </p:nvSpPr>
        <p:spPr>
          <a:xfrm>
            <a:off x="9025667" y="281023"/>
            <a:ext cx="1172583" cy="646331"/>
          </a:xfrm>
          <a:prstGeom prst="rect">
            <a:avLst/>
          </a:prstGeom>
          <a:solidFill>
            <a:schemeClr val="bg2">
              <a:lumMod val="90000"/>
            </a:schemeClr>
          </a:solid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chemeClr val="bg1"/>
                </a:solidFill>
                <a:effectLst/>
                <a:uLnTx/>
                <a:uFillTx/>
                <a:latin typeface="Arial"/>
                <a:ea typeface="Arial"/>
                <a:cs typeface="Arial"/>
                <a:sym typeface="Arial"/>
              </a:rPr>
              <a:t>3</a:t>
            </a:r>
          </a:p>
        </p:txBody>
      </p:sp>
      <p:sp>
        <p:nvSpPr>
          <p:cNvPr id="6" name="Rectangle 5">
            <a:extLst>
              <a:ext uri="{FF2B5EF4-FFF2-40B4-BE49-F238E27FC236}">
                <a16:creationId xmlns:a16="http://schemas.microsoft.com/office/drawing/2014/main" id="{4DCA6A87-48C4-9B21-1F88-7DC7AE4ADABC}"/>
              </a:ext>
            </a:extLst>
          </p:cNvPr>
          <p:cNvSpPr>
            <a:spLocks/>
          </p:cNvSpPr>
          <p:nvPr/>
        </p:nvSpPr>
        <p:spPr>
          <a:xfrm>
            <a:off x="966170" y="964996"/>
            <a:ext cx="8059497"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4400" b="1" i="0" u="none" strike="noStrike" kern="0" cap="none" spc="0" normalizeH="0" baseline="0" noProof="0">
                <a:ln w="0"/>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אילו רגשות, לדעתכם, ה"מפגש" עם כלי בינה מלאכותית יכול עורר?</a:t>
            </a:r>
            <a:endParaRPr kumimoji="0" lang="en-US" sz="4400" b="1" i="0" u="none" strike="noStrike" kern="0" cap="none" spc="0" normalizeH="0" baseline="0" noProof="0" dirty="0">
              <a:ln w="0"/>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89914D66-A715-880F-B518-1FDF2C8D85A0}"/>
              </a:ext>
            </a:extLst>
          </p:cNvPr>
          <p:cNvSpPr txBox="1"/>
          <p:nvPr/>
        </p:nvSpPr>
        <p:spPr>
          <a:xfrm>
            <a:off x="966170" y="2603493"/>
            <a:ext cx="6088828" cy="2970685"/>
          </a:xfrm>
          <a:prstGeom prst="rect">
            <a:avLst/>
          </a:prstGeom>
          <a:solidFill>
            <a:schemeClr val="accent6">
              <a:lumMod val="20000"/>
              <a:lumOff val="80000"/>
            </a:schemeClr>
          </a:solidFill>
          <a:effectLst>
            <a:softEdge rad="63500"/>
          </a:effectLst>
        </p:spPr>
        <p:txBody>
          <a:bodyPr wrap="square" rtlCol="1">
            <a:spAutoFit/>
          </a:bodyPr>
          <a:lstStyle/>
          <a:p>
            <a:pPr algn="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ישנו מגוון רחב של רגשות במפגש עם כלים של בינה מלאכותית, הכוללים התרגשות, ציפייה, הפתעה וסקרנות, לצד חשש, אי וודאות, בלבול, מתח ואף פחד. </a:t>
            </a:r>
          </a:p>
        </p:txBody>
      </p:sp>
      <p:sp>
        <p:nvSpPr>
          <p:cNvPr id="8" name="TextBox 7">
            <a:hlinkClick r:id="rId4" action="ppaction://hlinksldjump"/>
            <a:extLst>
              <a:ext uri="{FF2B5EF4-FFF2-40B4-BE49-F238E27FC236}">
                <a16:creationId xmlns:a16="http://schemas.microsoft.com/office/drawing/2014/main" id="{F1CDCFA8-8674-8C6A-D479-8805D0DE9583}"/>
              </a:ext>
            </a:extLst>
          </p:cNvPr>
          <p:cNvSpPr txBox="1"/>
          <p:nvPr/>
        </p:nvSpPr>
        <p:spPr>
          <a:xfrm>
            <a:off x="8065261" y="5710758"/>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Tree>
    <p:extLst>
      <p:ext uri="{BB962C8B-B14F-4D97-AF65-F5344CB8AC3E}">
        <p14:creationId xmlns:p14="http://schemas.microsoft.com/office/powerpoint/2010/main" val="66279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4057A2E4-550E-4E59-80DE-3C3349C3BC0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2000" y="469026"/>
            <a:ext cx="4320000" cy="1116897"/>
          </a:xfrm>
          <a:prstGeom prst="rect">
            <a:avLst/>
          </a:prstGeom>
        </p:spPr>
      </p:pic>
      <p:sp>
        <p:nvSpPr>
          <p:cNvPr id="9" name="Google Shape;128;p5">
            <a:extLst>
              <a:ext uri="{FF2B5EF4-FFF2-40B4-BE49-F238E27FC236}">
                <a16:creationId xmlns:a16="http://schemas.microsoft.com/office/drawing/2014/main" id="{7D0154A8-2B31-43BE-9B63-0A7283BD5022}"/>
              </a:ext>
            </a:extLst>
          </p:cNvPr>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מטרות השיעור</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sp>
        <p:nvSpPr>
          <p:cNvPr id="10" name="TextBox 12">
            <a:extLst>
              <a:ext uri="{FF2B5EF4-FFF2-40B4-BE49-F238E27FC236}">
                <a16:creationId xmlns:a16="http://schemas.microsoft.com/office/drawing/2014/main" id="{E1B173F9-369A-4C9B-B414-52F749E93D63}"/>
              </a:ext>
            </a:extLst>
          </p:cNvPr>
          <p:cNvSpPr txBox="1"/>
          <p:nvPr/>
        </p:nvSpPr>
        <p:spPr>
          <a:xfrm>
            <a:off x="240635" y="2112633"/>
            <a:ext cx="11550315" cy="2705997"/>
          </a:xfrm>
          <a:prstGeom prst="rect">
            <a:avLst/>
          </a:prstGeom>
          <a:noFill/>
        </p:spPr>
        <p:txBody>
          <a:bodyPr wrap="square">
            <a:spAutoFit/>
          </a:bodyPr>
          <a:lstStyle/>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התלמידים יתוודעו לאופנים השונים בהם בינה מלאכותית באה לידי ביטוי כיום ככלל, ובחיי היומיום שלהם בפרט</a:t>
            </a:r>
          </a:p>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התלמידים יכירו בהזדמנויות השונות שניתן להפיק משימוש בבינה מלאכותית</a:t>
            </a:r>
          </a:p>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התלמידים יגבשו כללים לשימוש בכלי בינה מלאכותית כחלק מכללים הנקבעים בכיתה</a:t>
            </a:r>
            <a:r>
              <a:rPr lang="he-IL" sz="2200" kern="1200" dirty="0">
                <a:solidFill>
                  <a:prstClr val="black"/>
                </a:solidFill>
                <a:latin typeface="Calibri Light" panose="020F0302020204030204" pitchFamily="34" charset="0"/>
                <a:ea typeface="+mn-ea"/>
                <a:cs typeface="Calibri Light" panose="020F0302020204030204" pitchFamily="34" charset="0"/>
              </a:rPr>
              <a:t> </a:t>
            </a: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בנושא קידום התנהלות חיובית ובטוחה במרחב המקוון</a:t>
            </a:r>
            <a:endParaRPr kumimoji="0" lang="he-IL" sz="2200" b="0" i="0" u="none" strike="noStrike" kern="1200" cap="none" spc="0" normalizeH="0" baseline="0" noProof="0" dirty="0">
              <a:ln>
                <a:noFill/>
              </a:ln>
              <a:solidFill>
                <a:srgbClr val="44546A">
                  <a:lumMod val="50000"/>
                </a:srgbClr>
              </a:solidFill>
              <a:effectLst/>
              <a:uLnTx/>
              <a:uFillTx/>
              <a:latin typeface="Calibri Light" panose="020F0302020204030204" pitchFamily="34" charset="0"/>
              <a:ea typeface="+mn-ea"/>
              <a:cs typeface="Calibri Light" panose="020F0302020204030204" pitchFamily="34" charset="0"/>
            </a:endParaRPr>
          </a:p>
        </p:txBody>
      </p:sp>
      <p:pic>
        <p:nvPicPr>
          <p:cNvPr id="4" name="גרפיקה 3">
            <a:extLst>
              <a:ext uri="{FF2B5EF4-FFF2-40B4-BE49-F238E27FC236}">
                <a16:creationId xmlns:a16="http://schemas.microsoft.com/office/drawing/2014/main" id="{61CE4858-B903-4DC6-BE9A-041819424DE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4350" y="737914"/>
            <a:ext cx="609600" cy="579120"/>
          </a:xfrm>
          <a:prstGeom prst="rect">
            <a:avLst/>
          </a:prstGeom>
        </p:spPr>
      </p:pic>
    </p:spTree>
    <p:extLst>
      <p:ext uri="{BB962C8B-B14F-4D97-AF65-F5344CB8AC3E}">
        <p14:creationId xmlns:p14="http://schemas.microsoft.com/office/powerpoint/2010/main" val="435925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98BC2C-A5A7-8EC4-76FB-3A4E531F6730}"/>
              </a:ext>
              <a:ext uri="{C183D7F6-B498-43B3-948B-1728B52AA6E4}">
                <adec:decorative xmlns:adec="http://schemas.microsoft.com/office/drawing/2017/decorative" val="1"/>
              </a:ext>
            </a:extLst>
          </p:cNvPr>
          <p:cNvSpPr/>
          <p:nvPr/>
        </p:nvSpPr>
        <p:spPr>
          <a:xfrm>
            <a:off x="800100" y="592283"/>
            <a:ext cx="10733809" cy="573578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TextBox 1">
            <a:extLst>
              <a:ext uri="{FF2B5EF4-FFF2-40B4-BE49-F238E27FC236}">
                <a16:creationId xmlns:a16="http://schemas.microsoft.com/office/drawing/2014/main" id="{E796BE58-B5FD-8D7E-756F-2FA7AE2AFB9C}"/>
              </a:ext>
            </a:extLst>
          </p:cNvPr>
          <p:cNvSpPr txBox="1">
            <a:spLocks noGrp="1"/>
          </p:cNvSpPr>
          <p:nvPr>
            <p:ph type="title" idx="4294967295"/>
          </p:nvPr>
        </p:nvSpPr>
        <p:spPr>
          <a:xfrm>
            <a:off x="10018427" y="1893120"/>
            <a:ext cx="1172583" cy="646331"/>
          </a:xfrm>
          <a:prstGeom prst="rect">
            <a:avLst/>
          </a:prstGeom>
          <a:solidFill>
            <a:schemeClr val="bg2">
              <a:lumMod val="90000"/>
            </a:schemeClr>
          </a:solid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chemeClr val="bg1"/>
                </a:solidFill>
                <a:effectLst/>
                <a:uLnTx/>
                <a:uFillTx/>
                <a:latin typeface="Arial"/>
                <a:ea typeface="Arial"/>
                <a:cs typeface="Arial"/>
                <a:sym typeface="Arial"/>
              </a:rPr>
              <a:t>4</a:t>
            </a:r>
          </a:p>
        </p:txBody>
      </p:sp>
      <p:sp>
        <p:nvSpPr>
          <p:cNvPr id="6" name="Rectangle 5">
            <a:extLst>
              <a:ext uri="{FF2B5EF4-FFF2-40B4-BE49-F238E27FC236}">
                <a16:creationId xmlns:a16="http://schemas.microsoft.com/office/drawing/2014/main" id="{E0706810-4BC9-D63F-8300-C2751F6E1C5D}"/>
              </a:ext>
            </a:extLst>
          </p:cNvPr>
          <p:cNvSpPr>
            <a:spLocks/>
          </p:cNvSpPr>
          <p:nvPr/>
        </p:nvSpPr>
        <p:spPr>
          <a:xfrm>
            <a:off x="1161412" y="972281"/>
            <a:ext cx="10160154" cy="83099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4800" b="1" i="0" u="none" strike="noStrike" kern="0" cap="none" spc="0" normalizeH="0" baseline="0" noProof="0">
                <a:ln w="0"/>
                <a:solidFill>
                  <a:srgbClr val="000000"/>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באילו תחומים בינה מלאכותית נותנת מענה?</a:t>
            </a:r>
            <a:endParaRPr kumimoji="0" lang="en-US" sz="4800" b="1" i="0" u="none" strike="noStrike" kern="0" cap="none" spc="0" normalizeH="0" baseline="0" noProof="0" dirty="0">
              <a:ln w="0"/>
              <a:solidFill>
                <a:srgbClr val="000000"/>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D0C00F9A-6564-4F58-577D-101512B4B2A9}"/>
              </a:ext>
            </a:extLst>
          </p:cNvPr>
          <p:cNvSpPr txBox="1"/>
          <p:nvPr/>
        </p:nvSpPr>
        <p:spPr>
          <a:xfrm>
            <a:off x="1212271" y="1893120"/>
            <a:ext cx="5552209" cy="3709349"/>
          </a:xfrm>
          <a:prstGeom prst="rect">
            <a:avLst/>
          </a:prstGeom>
          <a:solidFill>
            <a:schemeClr val="accent3">
              <a:lumMod val="20000"/>
              <a:lumOff val="80000"/>
            </a:schemeClr>
          </a:solidFill>
          <a:effectLst>
            <a:softEdge rad="63500"/>
          </a:effectLst>
        </p:spPr>
        <p:txBody>
          <a:bodyPr wrap="square" rtlCol="1">
            <a:spAutoFit/>
          </a:bodyPr>
          <a:lstStyle/>
          <a:p>
            <a:pPr algn="ct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ניתן לראות שימוש בבינה מלאכותית בתחומים כגון כלכלה, תרבות, בריאות, חינוך ועוד.</a:t>
            </a:r>
          </a:p>
          <a:p>
            <a:pPr algn="ct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 הבינה המלאכותית היא כבר חלק בלתי נפרד מחיינו</a:t>
            </a:r>
          </a:p>
        </p:txBody>
      </p:sp>
      <p:pic>
        <p:nvPicPr>
          <p:cNvPr id="5" name="Picture 4">
            <a:extLst>
              <a:ext uri="{FF2B5EF4-FFF2-40B4-BE49-F238E27FC236}">
                <a16:creationId xmlns:a16="http://schemas.microsoft.com/office/drawing/2014/main" id="{C50399D1-8FCF-9BBD-749A-4B7342D5CBF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558" y="3157593"/>
            <a:ext cx="7834741" cy="39173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hlinkClick r:id="rId4" action="ppaction://hlinksldjump"/>
            <a:extLst>
              <a:ext uri="{FF2B5EF4-FFF2-40B4-BE49-F238E27FC236}">
                <a16:creationId xmlns:a16="http://schemas.microsoft.com/office/drawing/2014/main" id="{90A0BAB6-D841-8E3E-9C9F-7C5486F94DFC}"/>
              </a:ext>
            </a:extLst>
          </p:cNvPr>
          <p:cNvSpPr txBox="1"/>
          <p:nvPr/>
        </p:nvSpPr>
        <p:spPr>
          <a:xfrm>
            <a:off x="8030441" y="5790142"/>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Tree>
    <p:extLst>
      <p:ext uri="{BB962C8B-B14F-4D97-AF65-F5344CB8AC3E}">
        <p14:creationId xmlns:p14="http://schemas.microsoft.com/office/powerpoint/2010/main" val="99388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0C924-4E02-692F-4FF1-C71380C30568}"/>
              </a:ext>
              <a:ext uri="{C183D7F6-B498-43B3-948B-1728B52AA6E4}">
                <adec:decorative xmlns:adec="http://schemas.microsoft.com/office/drawing/2017/decorative" val="1"/>
              </a:ext>
            </a:extLst>
          </p:cNvPr>
          <p:cNvSpPr/>
          <p:nvPr/>
        </p:nvSpPr>
        <p:spPr>
          <a:xfrm>
            <a:off x="613064" y="349988"/>
            <a:ext cx="11076709" cy="6158023"/>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1" anchor="ctr"/>
          <a:lstStyle/>
          <a:p>
            <a:pPr algn="ctr"/>
            <a:endParaRPr lang="he-IL" dirty="0"/>
          </a:p>
        </p:txBody>
      </p:sp>
      <p:sp>
        <p:nvSpPr>
          <p:cNvPr id="2" name="TextBox 1">
            <a:extLst>
              <a:ext uri="{FF2B5EF4-FFF2-40B4-BE49-F238E27FC236}">
                <a16:creationId xmlns:a16="http://schemas.microsoft.com/office/drawing/2014/main" id="{0EB7D442-0220-C44B-00B3-CBF910DD7654}"/>
              </a:ext>
            </a:extLst>
          </p:cNvPr>
          <p:cNvSpPr txBox="1">
            <a:spLocks noGrp="1"/>
          </p:cNvSpPr>
          <p:nvPr>
            <p:ph type="title" idx="4294967295"/>
          </p:nvPr>
        </p:nvSpPr>
        <p:spPr>
          <a:xfrm>
            <a:off x="10018427" y="1893120"/>
            <a:ext cx="1172583" cy="646331"/>
          </a:xfrm>
          <a:prstGeom prst="rect">
            <a:avLst/>
          </a:prstGeom>
          <a:solidFill>
            <a:schemeClr val="bg2">
              <a:lumMod val="90000"/>
            </a:schemeClr>
          </a:solid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chemeClr val="bg1"/>
                </a:solidFill>
                <a:effectLst/>
                <a:uLnTx/>
                <a:uFillTx/>
                <a:latin typeface="Arial"/>
                <a:ea typeface="Arial"/>
                <a:cs typeface="Arial"/>
                <a:sym typeface="Arial"/>
              </a:rPr>
              <a:t>5</a:t>
            </a:r>
          </a:p>
        </p:txBody>
      </p:sp>
      <p:sp>
        <p:nvSpPr>
          <p:cNvPr id="7" name="Rectangle 6">
            <a:extLst>
              <a:ext uri="{FF2B5EF4-FFF2-40B4-BE49-F238E27FC236}">
                <a16:creationId xmlns:a16="http://schemas.microsoft.com/office/drawing/2014/main" id="{ECA9A509-72D9-050C-DC20-27D8FD0972D2}"/>
              </a:ext>
            </a:extLst>
          </p:cNvPr>
          <p:cNvSpPr>
            <a:spLocks/>
          </p:cNvSpPr>
          <p:nvPr/>
        </p:nvSpPr>
        <p:spPr>
          <a:xfrm>
            <a:off x="861361" y="742029"/>
            <a:ext cx="7243547"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4800" b="1" i="0" u="none" strike="noStrike" kern="0" cap="none" spc="0" normalizeH="0" baseline="0" noProof="0">
                <a:ln w="0"/>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על מה כדאי, לדעתכם, להקפיד בעת השימוש בכלי בינה מלאכותית?</a:t>
            </a:r>
            <a:endParaRPr kumimoji="0" lang="en-US" sz="4800" b="1" i="0" u="none" strike="noStrike" kern="0" cap="none" spc="0" normalizeH="0" baseline="0" noProof="0" dirty="0">
              <a:ln w="0"/>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6A75ED88-3D92-6F45-1EE6-103B92A8E884}"/>
              </a:ext>
            </a:extLst>
          </p:cNvPr>
          <p:cNvSpPr txBox="1"/>
          <p:nvPr/>
        </p:nvSpPr>
        <p:spPr>
          <a:xfrm>
            <a:off x="645259" y="3017037"/>
            <a:ext cx="7971025" cy="2579039"/>
          </a:xfrm>
          <a:prstGeom prst="rect">
            <a:avLst/>
          </a:prstGeom>
          <a:solidFill>
            <a:schemeClr val="accent1">
              <a:lumMod val="20000"/>
              <a:lumOff val="80000"/>
            </a:schemeClr>
          </a:solidFill>
          <a:effectLst>
            <a:softEdge rad="63500"/>
          </a:effectLst>
        </p:spPr>
        <p:txBody>
          <a:bodyPr wrap="square" rtlCol="1">
            <a:spAutoFit/>
          </a:bodyPr>
          <a:lstStyle/>
          <a:p>
            <a:pPr algn="r" rtl="1">
              <a:lnSpc>
                <a:spcPct val="150000"/>
              </a:lnSpc>
            </a:pPr>
            <a:r>
              <a:rPr lang="he-IL" sz="2200" dirty="0">
                <a:latin typeface="Calibri" panose="020F0502020204030204" pitchFamily="34" charset="0"/>
                <a:ea typeface="Calibri" panose="020F0502020204030204" pitchFamily="34" charset="0"/>
                <a:cs typeface="Calibri" panose="020F0502020204030204" pitchFamily="34" charset="0"/>
              </a:rPr>
              <a:t>לצד ההזדמנויות שבינה מלאכותית מאפשרת, קיימים גם גורמי סיכון ואתגרים שונים שחשוב שנתמודד איתם בחוכמה. </a:t>
            </a:r>
          </a:p>
          <a:p>
            <a:pPr algn="r" rtl="1">
              <a:lnSpc>
                <a:spcPct val="150000"/>
              </a:lnSpc>
            </a:pPr>
            <a:r>
              <a:rPr lang="he-IL" sz="2200" dirty="0">
                <a:latin typeface="Calibri" panose="020F0502020204030204" pitchFamily="34" charset="0"/>
                <a:ea typeface="Calibri" panose="020F0502020204030204" pitchFamily="34" charset="0"/>
                <a:cs typeface="Calibri" panose="020F0502020204030204" pitchFamily="34" charset="0"/>
              </a:rPr>
              <a:t>יצירת כללים ברורים לשימוש בה, כגון עירנות, שמירה על פרטיות, שקיפות, חשיבה ביקורתית, התנהגות מכבדת ומודעות לרגשות שלי ושל האחר יכולים לאפשר התנהלות שהיא מטיבית ובטוחה</a:t>
            </a:r>
          </a:p>
        </p:txBody>
      </p:sp>
      <p:pic>
        <p:nvPicPr>
          <p:cNvPr id="5" name="Picture 12">
            <a:extLst>
              <a:ext uri="{FF2B5EF4-FFF2-40B4-BE49-F238E27FC236}">
                <a16:creationId xmlns:a16="http://schemas.microsoft.com/office/drawing/2014/main" id="{A2978155-4FD4-2278-CF1A-5D87174D628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7121" y="3728500"/>
            <a:ext cx="2851815" cy="26183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hlinkClick r:id="rId4" action="ppaction://hlinksldjump"/>
            <a:extLst>
              <a:ext uri="{FF2B5EF4-FFF2-40B4-BE49-F238E27FC236}">
                <a16:creationId xmlns:a16="http://schemas.microsoft.com/office/drawing/2014/main" id="{91601981-5172-0B1C-FD78-0AD0ED5F44A8}"/>
              </a:ext>
            </a:extLst>
          </p:cNvPr>
          <p:cNvSpPr txBox="1"/>
          <p:nvPr/>
        </p:nvSpPr>
        <p:spPr>
          <a:xfrm>
            <a:off x="4372841" y="5885138"/>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Tree>
    <p:extLst>
      <p:ext uri="{BB962C8B-B14F-4D97-AF65-F5344CB8AC3E}">
        <p14:creationId xmlns:p14="http://schemas.microsoft.com/office/powerpoint/2010/main" val="11482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251AAE-15B7-8B2E-4417-887813F0784A}"/>
              </a:ext>
              <a:ext uri="{C183D7F6-B498-43B3-948B-1728B52AA6E4}">
                <adec:decorative xmlns:adec="http://schemas.microsoft.com/office/drawing/2017/decorative" val="1"/>
              </a:ext>
            </a:extLst>
          </p:cNvPr>
          <p:cNvSpPr/>
          <p:nvPr/>
        </p:nvSpPr>
        <p:spPr>
          <a:xfrm>
            <a:off x="4291852" y="-44370"/>
            <a:ext cx="7900148" cy="6858000"/>
          </a:xfrm>
          <a:prstGeom prst="rect">
            <a:avLst/>
          </a:prstGeom>
          <a:solidFill>
            <a:srgbClr val="44546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Rectangle 2">
            <a:extLst>
              <a:ext uri="{FF2B5EF4-FFF2-40B4-BE49-F238E27FC236}">
                <a16:creationId xmlns:a16="http://schemas.microsoft.com/office/drawing/2014/main" id="{07B5A667-7588-2042-652C-341168EC055B}"/>
              </a:ext>
            </a:extLst>
          </p:cNvPr>
          <p:cNvSpPr>
            <a:spLocks noGrp="1"/>
          </p:cNvSpPr>
          <p:nvPr>
            <p:ph type="title" idx="4294967295"/>
          </p:nvPr>
        </p:nvSpPr>
        <p:spPr>
          <a:xfrm>
            <a:off x="7476565" y="568475"/>
            <a:ext cx="4424910" cy="56323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4000" b="0" i="0" u="none" strike="noStrike" kern="0" cap="none" spc="0" normalizeH="0" baseline="0" noProof="0" dirty="0">
                <a:ln w="0"/>
                <a:solidFill>
                  <a:schemeClr val="bg1">
                    <a:lumMod val="95000"/>
                  </a:schemeClr>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מי שאתם היום,</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4000" b="0" i="0" u="none" strike="noStrike" kern="0" cap="none" spc="0" normalizeH="0" baseline="0" noProof="0" dirty="0">
                <a:ln w="0"/>
                <a:solidFill>
                  <a:schemeClr val="bg1">
                    <a:lumMod val="95000"/>
                  </a:schemeClr>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הוא לא מי שתהיו מחר</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4000" b="0" i="0" u="none" strike="noStrike" kern="0" cap="none" spc="0" normalizeH="0" baseline="0" noProof="0" dirty="0">
                <a:ln w="0"/>
                <a:solidFill>
                  <a:schemeClr val="bg1">
                    <a:lumMod val="95000"/>
                  </a:schemeClr>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ובטח לא מי שהייתם אתמול</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4000" b="0" i="0" u="none" strike="noStrike" kern="0" cap="none" spc="0" normalizeH="0" baseline="0" noProof="0" dirty="0">
                <a:ln w="0"/>
                <a:solidFill>
                  <a:schemeClr val="bg1">
                    <a:lumMod val="95000"/>
                  </a:schemeClr>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העולם שלנו הוא מקום שבו </a:t>
            </a:r>
            <a:r>
              <a:rPr kumimoji="0" lang="he-IL" sz="4000" b="0" i="0" u="none" strike="noStrike" kern="0" cap="none" spc="0" normalizeH="0" baseline="0" noProof="0" dirty="0" err="1">
                <a:ln w="0"/>
                <a:solidFill>
                  <a:schemeClr val="bg1">
                    <a:lumMod val="95000"/>
                  </a:schemeClr>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הכל</a:t>
            </a:r>
            <a:r>
              <a:rPr kumimoji="0" lang="he-IL" sz="4000" b="0" i="0" u="none" strike="noStrike" kern="0" cap="none" spc="0" normalizeH="0" baseline="0" noProof="0" dirty="0">
                <a:ln w="0"/>
                <a:solidFill>
                  <a:schemeClr val="bg1">
                    <a:lumMod val="95000"/>
                  </a:schemeClr>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 יכול לקרות, </a:t>
            </a:r>
            <a:r>
              <a:rPr kumimoji="0" lang="he-IL" sz="4000" b="0" i="0" u="none" strike="noStrike" kern="0" cap="none" spc="0" normalizeH="0" baseline="0" noProof="0" dirty="0" err="1">
                <a:ln w="0"/>
                <a:solidFill>
                  <a:schemeClr val="bg1">
                    <a:lumMod val="95000"/>
                  </a:schemeClr>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הכל</a:t>
            </a:r>
            <a:r>
              <a:rPr kumimoji="0" lang="he-IL" sz="4000" b="0" i="0" u="none" strike="noStrike" kern="0" cap="none" spc="0" normalizeH="0" baseline="0" noProof="0" dirty="0">
                <a:ln w="0"/>
                <a:solidFill>
                  <a:schemeClr val="bg1">
                    <a:lumMod val="95000"/>
                  </a:schemeClr>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 כבר קורה</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4000" b="0" i="0" u="none" strike="noStrike" kern="0" cap="none" spc="0" normalizeH="0" baseline="0" noProof="0" dirty="0">
                <a:ln w="0"/>
                <a:solidFill>
                  <a:schemeClr val="bg1">
                    <a:lumMod val="95000"/>
                  </a:schemeClr>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מה תבחרו לברוא בו?</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4" name="30101-379047887_small" descr="סרטון">
            <a:hlinkClick r:id="" action="ppaction://media"/>
            <a:extLst>
              <a:ext uri="{FF2B5EF4-FFF2-40B4-BE49-F238E27FC236}">
                <a16:creationId xmlns:a16="http://schemas.microsoft.com/office/drawing/2014/main" id="{0712FC9A-2A58-7789-AB9A-D6C3A7DA3A56}"/>
              </a:ext>
              <a:ext uri="{C183D7F6-B498-43B3-948B-1728B52AA6E4}">
                <adec:decorative xmlns:adec="http://schemas.microsoft.com/office/drawing/2017/decorative" val="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918" y="0"/>
            <a:ext cx="7073153" cy="6858000"/>
          </a:xfrm>
          <a:prstGeom prst="rect">
            <a:avLst/>
          </a:prstGeom>
          <a:ln>
            <a:noFill/>
          </a:ln>
          <a:effectLst/>
        </p:spPr>
      </p:pic>
      <p:sp>
        <p:nvSpPr>
          <p:cNvPr id="6" name="Rectangle 5">
            <a:extLst>
              <a:ext uri="{FF2B5EF4-FFF2-40B4-BE49-F238E27FC236}">
                <a16:creationId xmlns:a16="http://schemas.microsoft.com/office/drawing/2014/main" id="{4B4CCF6D-0AD5-6A49-EE59-B56695640A32}"/>
              </a:ext>
              <a:ext uri="{C183D7F6-B498-43B3-948B-1728B52AA6E4}">
                <adec:decorative xmlns:adec="http://schemas.microsoft.com/office/drawing/2017/decorative" val="1"/>
              </a:ext>
            </a:extLst>
          </p:cNvPr>
          <p:cNvSpPr/>
          <p:nvPr/>
        </p:nvSpPr>
        <p:spPr>
          <a:xfrm>
            <a:off x="-147918" y="6431788"/>
            <a:ext cx="12339918" cy="21105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8311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ילד בתוך היכל מלא אורות">
            <a:extLst>
              <a:ext uri="{FF2B5EF4-FFF2-40B4-BE49-F238E27FC236}">
                <a16:creationId xmlns:a16="http://schemas.microsoft.com/office/drawing/2014/main" id="{1F2C72DF-384A-3748-E020-F50EB038F934}"/>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1E5BE3A-E667-9674-7480-61E1EA05436D}"/>
              </a:ext>
              <a:ext uri="{C183D7F6-B498-43B3-948B-1728B52AA6E4}">
                <adec:decorative xmlns:adec="http://schemas.microsoft.com/office/drawing/2017/decorative" val="1"/>
              </a:ext>
            </a:extLst>
          </p:cNvPr>
          <p:cNvSpPr/>
          <p:nvPr/>
        </p:nvSpPr>
        <p:spPr>
          <a:xfrm rot="5400000">
            <a:off x="6829873" y="2874818"/>
            <a:ext cx="6858001" cy="1108363"/>
          </a:xfrm>
          <a:prstGeom prst="rect">
            <a:avLst/>
          </a:prstGeom>
          <a:solidFill>
            <a:srgbClr val="CEE1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extBox 1">
            <a:extLst>
              <a:ext uri="{FF2B5EF4-FFF2-40B4-BE49-F238E27FC236}">
                <a16:creationId xmlns:a16="http://schemas.microsoft.com/office/drawing/2014/main" id="{076AC3A0-C4D6-88CC-4538-C74CE83C39F8}"/>
              </a:ext>
            </a:extLst>
          </p:cNvPr>
          <p:cNvSpPr txBox="1">
            <a:spLocks noGrp="1"/>
          </p:cNvSpPr>
          <p:nvPr>
            <p:ph type="title" idx="4294967295"/>
          </p:nvPr>
        </p:nvSpPr>
        <p:spPr>
          <a:xfrm>
            <a:off x="5148488" y="1029542"/>
            <a:ext cx="6547104" cy="954107"/>
          </a:xfrm>
          <a:prstGeom prst="rect">
            <a:avLst/>
          </a:prstGeom>
          <a:solidFill>
            <a:srgbClr val="44546A"/>
          </a:solid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800" b="0" i="0" u="none" strike="noStrike" kern="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מה לדעתכם הכוונה במשפט "מקום בו </a:t>
            </a:r>
            <a:r>
              <a:rPr kumimoji="0" lang="he-IL" sz="2800" b="0" i="0" u="none" strike="noStrike" kern="0" cap="none" spc="0" normalizeH="0" baseline="0" noProof="0" dirty="0" err="1">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הכל</a:t>
            </a:r>
            <a:r>
              <a:rPr kumimoji="0" lang="he-IL" sz="2800" b="0" i="0" u="none" strike="noStrike" kern="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יכול לקרות"?</a:t>
            </a:r>
          </a:p>
        </p:txBody>
      </p:sp>
      <p:sp>
        <p:nvSpPr>
          <p:cNvPr id="6" name="Rectangle 5">
            <a:extLst>
              <a:ext uri="{FF2B5EF4-FFF2-40B4-BE49-F238E27FC236}">
                <a16:creationId xmlns:a16="http://schemas.microsoft.com/office/drawing/2014/main" id="{4FAC85B9-8B9F-537F-10F5-715441B90779}"/>
              </a:ext>
              <a:ext uri="{C183D7F6-B498-43B3-948B-1728B52AA6E4}">
                <adec:decorative xmlns:adec="http://schemas.microsoft.com/office/drawing/2017/decorative" val="1"/>
              </a:ext>
            </a:extLst>
          </p:cNvPr>
          <p:cNvSpPr/>
          <p:nvPr/>
        </p:nvSpPr>
        <p:spPr>
          <a:xfrm>
            <a:off x="0" y="5830584"/>
            <a:ext cx="12192000" cy="19520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 name="TextBox 2">
            <a:extLst>
              <a:ext uri="{FF2B5EF4-FFF2-40B4-BE49-F238E27FC236}">
                <a16:creationId xmlns:a16="http://schemas.microsoft.com/office/drawing/2014/main" id="{EEF0A527-1BAF-0DC7-A003-85A5390968C6}"/>
              </a:ext>
            </a:extLst>
          </p:cNvPr>
          <p:cNvSpPr txBox="1"/>
          <p:nvPr/>
        </p:nvSpPr>
        <p:spPr>
          <a:xfrm>
            <a:off x="433957" y="5622410"/>
            <a:ext cx="6547104" cy="954107"/>
          </a:xfrm>
          <a:prstGeom prst="rect">
            <a:avLst/>
          </a:prstGeom>
          <a:solidFill>
            <a:srgbClr val="44546A"/>
          </a:solidFill>
        </p:spPr>
        <p:txBody>
          <a:bodyPr wrap="square" rtlCol="1">
            <a:spAutoFit/>
          </a:bodyPr>
          <a:lstStyle/>
          <a:p>
            <a:pPr algn="ctr" rtl="1"/>
            <a:r>
              <a:rPr lang="he-IL" sz="2800"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תנו דוגמה למשהו שפעם היה נראה לכם כמו מדע בדיוני, ועם הזמן התפתח והפך להיות חלק מחיינו?</a:t>
            </a:r>
          </a:p>
        </p:txBody>
      </p:sp>
    </p:spTree>
    <p:extLst>
      <p:ext uri="{BB962C8B-B14F-4D97-AF65-F5344CB8AC3E}">
        <p14:creationId xmlns:p14="http://schemas.microsoft.com/office/powerpoint/2010/main" val="2620993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A43F20-F235-48A3-8549-7D1618BC063D}"/>
              </a:ext>
              <a:ext uri="{C183D7F6-B498-43B3-948B-1728B52AA6E4}">
                <adec:decorative xmlns:adec="http://schemas.microsoft.com/office/drawing/2017/decorative" val="1"/>
              </a:ext>
            </a:extLst>
          </p:cNvPr>
          <p:cNvSpPr/>
          <p:nvPr/>
        </p:nvSpPr>
        <p:spPr>
          <a:xfrm>
            <a:off x="0" y="5925312"/>
            <a:ext cx="12192000" cy="932688"/>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Rectangle 5">
            <a:extLst>
              <a:ext uri="{FF2B5EF4-FFF2-40B4-BE49-F238E27FC236}">
                <a16:creationId xmlns:a16="http://schemas.microsoft.com/office/drawing/2014/main" id="{D73BC863-5947-7595-FE86-EF81C3466386}"/>
              </a:ext>
            </a:extLst>
          </p:cNvPr>
          <p:cNvSpPr>
            <a:spLocks noGrp="1"/>
          </p:cNvSpPr>
          <p:nvPr>
            <p:ph type="title" idx="4294967295"/>
          </p:nvPr>
        </p:nvSpPr>
        <p:spPr>
          <a:xfrm>
            <a:off x="1909108" y="5902559"/>
            <a:ext cx="7898317"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w="9525">
                  <a:solidFill>
                    <a:prstClr val="white"/>
                  </a:solidFill>
                  <a:prstDash val="solid"/>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השמיים הם הגבול? בואו נראה</a:t>
            </a:r>
            <a:endParaRPr kumimoji="0" lang="en-US" sz="5400" b="1" i="0" u="none" strike="noStrike" kern="1200" cap="none" spc="0" normalizeH="0" baseline="0" noProof="0" dirty="0">
              <a:ln w="9525">
                <a:solidFill>
                  <a:prstClr val="white"/>
                </a:solidFill>
                <a:prstDash val="solid"/>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142723-780599564_small" descr="סרטון">
            <a:hlinkClick r:id="" action="ppaction://media"/>
            <a:extLst>
              <a:ext uri="{FF2B5EF4-FFF2-40B4-BE49-F238E27FC236}">
                <a16:creationId xmlns:a16="http://schemas.microsoft.com/office/drawing/2014/main" id="{61531DE8-2010-8F44-99C3-B3002E5908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3273"/>
            <a:ext cx="12192000" cy="5934456"/>
          </a:xfrm>
          <a:prstGeom prst="rect">
            <a:avLst/>
          </a:prstGeom>
        </p:spPr>
      </p:pic>
      <p:sp>
        <p:nvSpPr>
          <p:cNvPr id="10" name="TextBox 9">
            <a:extLst>
              <a:ext uri="{FF2B5EF4-FFF2-40B4-BE49-F238E27FC236}">
                <a16:creationId xmlns:a16="http://schemas.microsoft.com/office/drawing/2014/main" id="{A1BE03DC-F93D-F75B-9D76-1071BFD36BA6}"/>
              </a:ext>
            </a:extLst>
          </p:cNvPr>
          <p:cNvSpPr txBox="1"/>
          <p:nvPr/>
        </p:nvSpPr>
        <p:spPr>
          <a:xfrm>
            <a:off x="4828963" y="35131"/>
            <a:ext cx="2039112"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אמצעי תקשורת</a:t>
            </a:r>
          </a:p>
        </p:txBody>
      </p:sp>
      <p:sp>
        <p:nvSpPr>
          <p:cNvPr id="7" name="TextBox 6">
            <a:extLst>
              <a:ext uri="{FF2B5EF4-FFF2-40B4-BE49-F238E27FC236}">
                <a16:creationId xmlns:a16="http://schemas.microsoft.com/office/drawing/2014/main" id="{0E1025EF-4CB3-B145-0C7D-2B6A0A649309}"/>
              </a:ext>
            </a:extLst>
          </p:cNvPr>
          <p:cNvSpPr txBox="1"/>
          <p:nvPr/>
        </p:nvSpPr>
        <p:spPr>
          <a:xfrm>
            <a:off x="9985248" y="694944"/>
            <a:ext cx="154533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כלי תחבורה</a:t>
            </a:r>
          </a:p>
        </p:txBody>
      </p:sp>
      <p:sp>
        <p:nvSpPr>
          <p:cNvPr id="15" name="TextBox 14">
            <a:extLst>
              <a:ext uri="{FF2B5EF4-FFF2-40B4-BE49-F238E27FC236}">
                <a16:creationId xmlns:a16="http://schemas.microsoft.com/office/drawing/2014/main" id="{45492C4E-4E63-FC92-C5B9-D462550D546D}"/>
              </a:ext>
            </a:extLst>
          </p:cNvPr>
          <p:cNvSpPr txBox="1"/>
          <p:nvPr/>
        </p:nvSpPr>
        <p:spPr>
          <a:xfrm>
            <a:off x="10190988" y="2386691"/>
            <a:ext cx="113385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אינטרנט</a:t>
            </a:r>
          </a:p>
        </p:txBody>
      </p:sp>
      <p:sp>
        <p:nvSpPr>
          <p:cNvPr id="14" name="TextBox 13">
            <a:extLst>
              <a:ext uri="{FF2B5EF4-FFF2-40B4-BE49-F238E27FC236}">
                <a16:creationId xmlns:a16="http://schemas.microsoft.com/office/drawing/2014/main" id="{F52AA119-CBCF-FFBB-A90F-D8C3B72AD48A}"/>
              </a:ext>
            </a:extLst>
          </p:cNvPr>
          <p:cNvSpPr txBox="1"/>
          <p:nvPr/>
        </p:nvSpPr>
        <p:spPr>
          <a:xfrm>
            <a:off x="9985248" y="3935337"/>
            <a:ext cx="113385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מחשב</a:t>
            </a:r>
          </a:p>
        </p:txBody>
      </p:sp>
      <p:sp>
        <p:nvSpPr>
          <p:cNvPr id="11" name="TextBox 10">
            <a:extLst>
              <a:ext uri="{FF2B5EF4-FFF2-40B4-BE49-F238E27FC236}">
                <a16:creationId xmlns:a16="http://schemas.microsoft.com/office/drawing/2014/main" id="{782C0947-19A2-4088-D196-BFE9E85F7674}"/>
              </a:ext>
            </a:extLst>
          </p:cNvPr>
          <p:cNvSpPr txBox="1"/>
          <p:nvPr/>
        </p:nvSpPr>
        <p:spPr>
          <a:xfrm>
            <a:off x="9985248" y="4998377"/>
            <a:ext cx="154533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בית דפוס</a:t>
            </a:r>
          </a:p>
        </p:txBody>
      </p:sp>
      <p:sp>
        <p:nvSpPr>
          <p:cNvPr id="13" name="TextBox 12">
            <a:extLst>
              <a:ext uri="{FF2B5EF4-FFF2-40B4-BE49-F238E27FC236}">
                <a16:creationId xmlns:a16="http://schemas.microsoft.com/office/drawing/2014/main" id="{BD5757E6-20A6-9EC8-C24B-34604F967F32}"/>
              </a:ext>
            </a:extLst>
          </p:cNvPr>
          <p:cNvSpPr txBox="1"/>
          <p:nvPr/>
        </p:nvSpPr>
        <p:spPr>
          <a:xfrm>
            <a:off x="1014984" y="445222"/>
            <a:ext cx="113385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נורה</a:t>
            </a:r>
          </a:p>
        </p:txBody>
      </p:sp>
      <p:sp>
        <p:nvSpPr>
          <p:cNvPr id="8" name="TextBox 7">
            <a:extLst>
              <a:ext uri="{FF2B5EF4-FFF2-40B4-BE49-F238E27FC236}">
                <a16:creationId xmlns:a16="http://schemas.microsoft.com/office/drawing/2014/main" id="{1EE6EC20-1330-5374-B06B-4FBB4AFC2290}"/>
              </a:ext>
            </a:extLst>
          </p:cNvPr>
          <p:cNvSpPr txBox="1"/>
          <p:nvPr/>
        </p:nvSpPr>
        <p:spPr>
          <a:xfrm>
            <a:off x="603504" y="1754402"/>
            <a:ext cx="154533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חשמל</a:t>
            </a:r>
          </a:p>
        </p:txBody>
      </p:sp>
      <p:sp>
        <p:nvSpPr>
          <p:cNvPr id="12" name="TextBox 11">
            <a:extLst>
              <a:ext uri="{FF2B5EF4-FFF2-40B4-BE49-F238E27FC236}">
                <a16:creationId xmlns:a16="http://schemas.microsoft.com/office/drawing/2014/main" id="{0EFE1D47-E12F-9311-880A-1CD0562D6D3C}"/>
              </a:ext>
            </a:extLst>
          </p:cNvPr>
          <p:cNvSpPr txBox="1"/>
          <p:nvPr/>
        </p:nvSpPr>
        <p:spPr>
          <a:xfrm>
            <a:off x="1014984" y="2932858"/>
            <a:ext cx="113385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קיטור</a:t>
            </a:r>
          </a:p>
        </p:txBody>
      </p:sp>
      <p:sp>
        <p:nvSpPr>
          <p:cNvPr id="9" name="TextBox 8">
            <a:extLst>
              <a:ext uri="{FF2B5EF4-FFF2-40B4-BE49-F238E27FC236}">
                <a16:creationId xmlns:a16="http://schemas.microsoft.com/office/drawing/2014/main" id="{E0A870EC-030B-12BC-7DAB-D62C34ED5069}"/>
              </a:ext>
            </a:extLst>
          </p:cNvPr>
          <p:cNvSpPr txBox="1"/>
          <p:nvPr/>
        </p:nvSpPr>
        <p:spPr>
          <a:xfrm>
            <a:off x="364646" y="4784986"/>
            <a:ext cx="1545336" cy="830997"/>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פיתוחים רפואיים</a:t>
            </a:r>
          </a:p>
        </p:txBody>
      </p:sp>
      <p:sp>
        <p:nvSpPr>
          <p:cNvPr id="16" name="Rectangle: Rounded Corners 15">
            <a:extLst>
              <a:ext uri="{FF2B5EF4-FFF2-40B4-BE49-F238E27FC236}">
                <a16:creationId xmlns:a16="http://schemas.microsoft.com/office/drawing/2014/main" id="{8FFF0B01-243E-319E-D13E-7CF248848EC7}"/>
              </a:ext>
            </a:extLst>
          </p:cNvPr>
          <p:cNvSpPr/>
          <p:nvPr/>
        </p:nvSpPr>
        <p:spPr>
          <a:xfrm>
            <a:off x="2300645" y="553179"/>
            <a:ext cx="7532797" cy="5182814"/>
          </a:xfrm>
          <a:prstGeom prst="roundRect">
            <a:avLst/>
          </a:prstGeom>
          <a:solidFill>
            <a:srgbClr val="44546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עם השנים, המציא האדם מגוון אמצעים המשפרים את חיינו ותורמים להם מידי יום. </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המהפכה הדיגיטלית שהחלה בשנות ה-80, ציינה את תחילתו של עידן ה"מידע" הכרוך במעבר משימוש במכונות לטכנולוגיה שהיא דיגיטלית באופיה.</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עידן זה כולל בתוכו התפתחות נוספת מהשנים האחרונות -</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4000" b="1"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הבינה המלאכותית.</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מה אתם יודעים עליה?</a:t>
            </a:r>
            <a:r>
              <a:rPr kumimoji="0" lang="en-US" sz="28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28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rPr>
              <a:t>למה היא משמשת?</a:t>
            </a:r>
            <a:endParaRPr kumimoji="0" lang="he-IL" sz="2400" b="0"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C32D8DF-F38B-0968-8053-FF5B07655AA1}"/>
              </a:ext>
              <a:ext uri="{C183D7F6-B498-43B3-948B-1728B52AA6E4}">
                <adec:decorative xmlns:adec="http://schemas.microsoft.com/office/drawing/2017/decorative" val="1"/>
              </a:ext>
            </a:extLst>
          </p:cNvPr>
          <p:cNvSpPr/>
          <p:nvPr/>
        </p:nvSpPr>
        <p:spPr>
          <a:xfrm>
            <a:off x="0" y="5830584"/>
            <a:ext cx="12192000" cy="19520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2373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66" fill="hold"/>
                                        <p:tgtEl>
                                          <p:spTgt spid="2"/>
                                        </p:tgtEl>
                                      </p:cBhvr>
                                    </p:cmd>
                                  </p:childTnLst>
                                </p:cTn>
                              </p:par>
                              <p:par>
                                <p:cTn id="7" presetID="10" presetClass="entr" presetSubtype="0"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3000"/>
                                        <p:tgtEl>
                                          <p:spTgt spid="7"/>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0"/>
                                        <p:tgtEl>
                                          <p:spTgt spid="8"/>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3000"/>
                                        <p:tgtEl>
                                          <p:spTgt spid="9"/>
                                        </p:tgtEl>
                                      </p:cBhvr>
                                    </p:animEffect>
                                  </p:childTnLst>
                                </p:cTn>
                              </p:par>
                              <p:par>
                                <p:cTn id="16" presetID="10" presetClass="entr" presetSubtype="0" fill="hold" grpId="0" nodeType="withEffect">
                                  <p:stCondLst>
                                    <p:cond delay="4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3000"/>
                                        <p:tgtEl>
                                          <p:spTgt spid="10"/>
                                        </p:tgtEl>
                                      </p:cBhvr>
                                    </p:animEffect>
                                  </p:childTnLst>
                                </p:cTn>
                              </p:par>
                              <p:par>
                                <p:cTn id="19" presetID="10" presetClass="entr" presetSubtype="0" fill="hold" grpId="0" nodeType="withEffect">
                                  <p:stCondLst>
                                    <p:cond delay="5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3000"/>
                                        <p:tgtEl>
                                          <p:spTgt spid="11"/>
                                        </p:tgtEl>
                                      </p:cBhvr>
                                    </p:animEffect>
                                  </p:childTnLst>
                                </p:cTn>
                              </p:par>
                              <p:par>
                                <p:cTn id="22" presetID="10" presetClass="entr" presetSubtype="0" fill="hold" grpId="0" nodeType="withEffect">
                                  <p:stCondLst>
                                    <p:cond delay="6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3000"/>
                                        <p:tgtEl>
                                          <p:spTgt spid="12"/>
                                        </p:tgtEl>
                                      </p:cBhvr>
                                    </p:animEffect>
                                  </p:childTnLst>
                                </p:cTn>
                              </p:par>
                              <p:par>
                                <p:cTn id="25" presetID="10" presetClass="entr" presetSubtype="0" fill="hold" grpId="0" nodeType="withEffect">
                                  <p:stCondLst>
                                    <p:cond delay="7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3000"/>
                                        <p:tgtEl>
                                          <p:spTgt spid="13"/>
                                        </p:tgtEl>
                                      </p:cBhvr>
                                    </p:animEffect>
                                  </p:childTnLst>
                                </p:cTn>
                              </p:par>
                              <p:par>
                                <p:cTn id="28" presetID="10" presetClass="entr" presetSubtype="0" fill="hold" grpId="0" nodeType="withEffect">
                                  <p:stCondLst>
                                    <p:cond delay="80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3000"/>
                                        <p:tgtEl>
                                          <p:spTgt spid="14"/>
                                        </p:tgtEl>
                                      </p:cBhvr>
                                    </p:animEffect>
                                  </p:childTnLst>
                                </p:cTn>
                              </p:par>
                              <p:par>
                                <p:cTn id="31" presetID="10" presetClass="entr" presetSubtype="0" fill="hold" grpId="0" nodeType="withEffect">
                                  <p:stCondLst>
                                    <p:cond delay="90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2"/>
                </p:tgtEl>
              </p:cMediaNode>
            </p:video>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7966" fill="hold"/>
                                        <p:tgtEl>
                                          <p:spTgt spid="2"/>
                                        </p:tgtEl>
                                      </p:cBhvr>
                                    </p:cmd>
                                  </p:childTnLst>
                                </p:cTn>
                              </p:par>
                            </p:childTnLst>
                          </p:cTn>
                        </p:par>
                      </p:childTnLst>
                    </p:cTn>
                  </p:par>
                </p:childTnLst>
              </p:cTn>
              <p:nextCondLst>
                <p:cond evt="onClick" delay="0">
                  <p:tgtEl>
                    <p:spTgt spid="2"/>
                  </p:tgtEl>
                </p:cond>
              </p:nextCondLst>
            </p:seq>
          </p:childTnLst>
        </p:cTn>
      </p:par>
    </p:tnLst>
    <p:bldLst>
      <p:bldP spid="10" grpId="0" animBg="1"/>
      <p:bldP spid="7" grpId="0" animBg="1"/>
      <p:bldP spid="15" grpId="0" animBg="1"/>
      <p:bldP spid="14" grpId="0" animBg="1"/>
      <p:bldP spid="11" grpId="0" animBg="1"/>
      <p:bldP spid="13" grpId="0" animBg="1"/>
      <p:bldP spid="8" grpId="0" animBg="1"/>
      <p:bldP spid="12"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56E1BF-98E0-34F4-F979-4FDFC33AB2CA}"/>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Rectangle 1">
            <a:hlinkClick r:id="rId3" action="ppaction://hlinksldjump"/>
            <a:extLst>
              <a:ext uri="{FF2B5EF4-FFF2-40B4-BE49-F238E27FC236}">
                <a16:creationId xmlns:a16="http://schemas.microsoft.com/office/drawing/2014/main" id="{F9AC0FBD-9C50-8380-E104-442F7327BE6E}"/>
              </a:ext>
              <a:ext uri="{C183D7F6-B498-43B3-948B-1728B52AA6E4}">
                <adec:decorative xmlns:adec="http://schemas.microsoft.com/office/drawing/2017/decorative" val="1"/>
              </a:ext>
            </a:extLst>
          </p:cNvPr>
          <p:cNvSpPr/>
          <p:nvPr/>
        </p:nvSpPr>
        <p:spPr>
          <a:xfrm>
            <a:off x="9320646" y="2216562"/>
            <a:ext cx="2615044" cy="23554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Rectangle 2">
            <a:hlinkClick r:id="rId4" action="ppaction://hlinksldjump"/>
            <a:extLst>
              <a:ext uri="{FF2B5EF4-FFF2-40B4-BE49-F238E27FC236}">
                <a16:creationId xmlns:a16="http://schemas.microsoft.com/office/drawing/2014/main" id="{A57679D6-0B3F-007E-76A1-E3E216765930}"/>
              </a:ext>
              <a:ext uri="{C183D7F6-B498-43B3-948B-1728B52AA6E4}">
                <adec:decorative xmlns:adec="http://schemas.microsoft.com/office/drawing/2017/decorative" val="1"/>
              </a:ext>
            </a:extLst>
          </p:cNvPr>
          <p:cNvSpPr/>
          <p:nvPr/>
        </p:nvSpPr>
        <p:spPr>
          <a:xfrm>
            <a:off x="6506978" y="4567960"/>
            <a:ext cx="2276322" cy="214161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hlinkClick r:id="rId5" action="ppaction://hlinksldjump"/>
            <a:extLst>
              <a:ext uri="{FF2B5EF4-FFF2-40B4-BE49-F238E27FC236}">
                <a16:creationId xmlns:a16="http://schemas.microsoft.com/office/drawing/2014/main" id="{6C8169A3-703E-8E06-3A0F-C2A53A528643}"/>
              </a:ext>
              <a:ext uri="{C183D7F6-B498-43B3-948B-1728B52AA6E4}">
                <adec:decorative xmlns:adec="http://schemas.microsoft.com/office/drawing/2017/decorative" val="1"/>
              </a:ext>
            </a:extLst>
          </p:cNvPr>
          <p:cNvSpPr/>
          <p:nvPr/>
        </p:nvSpPr>
        <p:spPr>
          <a:xfrm>
            <a:off x="5198272" y="2241665"/>
            <a:ext cx="2617409" cy="2066654"/>
          </a:xfrm>
          <a:prstGeom prst="rect">
            <a:avLst/>
          </a:prstGeom>
          <a:solidFill>
            <a:srgbClr val="FDEFB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Rectangle 6">
            <a:hlinkClick r:id="rId5" action="ppaction://hlinksldjump"/>
            <a:extLst>
              <a:ext uri="{FF2B5EF4-FFF2-40B4-BE49-F238E27FC236}">
                <a16:creationId xmlns:a16="http://schemas.microsoft.com/office/drawing/2014/main" id="{1E99F93D-FF1A-BFDA-76FF-503B9F3784F2}"/>
              </a:ext>
              <a:ext uri="{C183D7F6-B498-43B3-948B-1728B52AA6E4}">
                <adec:decorative xmlns:adec="http://schemas.microsoft.com/office/drawing/2017/decorative" val="1"/>
              </a:ext>
            </a:extLst>
          </p:cNvPr>
          <p:cNvSpPr/>
          <p:nvPr/>
        </p:nvSpPr>
        <p:spPr>
          <a:xfrm>
            <a:off x="772993" y="2226425"/>
            <a:ext cx="2507459" cy="2216004"/>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1" anchor="ctr"/>
          <a:lstStyle/>
          <a:p>
            <a:pPr algn="ctr"/>
            <a:endParaRPr lang="he-IL" dirty="0"/>
          </a:p>
        </p:txBody>
      </p:sp>
      <p:sp>
        <p:nvSpPr>
          <p:cNvPr id="9" name="Rectangle 8">
            <a:hlinkClick r:id="rId6" action="ppaction://hlinksldjump"/>
            <a:extLst>
              <a:ext uri="{FF2B5EF4-FFF2-40B4-BE49-F238E27FC236}">
                <a16:creationId xmlns:a16="http://schemas.microsoft.com/office/drawing/2014/main" id="{83B85155-4D8C-56BC-9F2F-A8ECA1C71A18}"/>
              </a:ext>
              <a:ext uri="{C183D7F6-B498-43B3-948B-1728B52AA6E4}">
                <adec:decorative xmlns:adec="http://schemas.microsoft.com/office/drawing/2017/decorative" val="1"/>
              </a:ext>
            </a:extLst>
          </p:cNvPr>
          <p:cNvSpPr/>
          <p:nvPr/>
        </p:nvSpPr>
        <p:spPr>
          <a:xfrm>
            <a:off x="2462471" y="4756089"/>
            <a:ext cx="2999507" cy="1911927"/>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1" anchor="ctr"/>
          <a:lstStyle/>
          <a:p>
            <a:pPr algn="ctr"/>
            <a:endParaRPr lang="he-IL" dirty="0"/>
          </a:p>
        </p:txBody>
      </p:sp>
      <p:pic>
        <p:nvPicPr>
          <p:cNvPr id="1032" name="Picture 8">
            <a:extLst>
              <a:ext uri="{FF2B5EF4-FFF2-40B4-BE49-F238E27FC236}">
                <a16:creationId xmlns:a16="http://schemas.microsoft.com/office/drawing/2014/main" id="{29CD47E3-D3A2-B301-7D15-744B36B91964}"/>
              </a:ext>
              <a:ext uri="{C183D7F6-B498-43B3-948B-1728B52AA6E4}">
                <adec:decorative xmlns:adec="http://schemas.microsoft.com/office/drawing/2017/decorative" val="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062374" y="942370"/>
            <a:ext cx="205155" cy="22972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3A7C7F9-0A6D-9AA7-7F09-E43D93144346}"/>
              </a:ext>
              <a:ext uri="{C183D7F6-B498-43B3-948B-1728B52AA6E4}">
                <adec:decorative xmlns:adec="http://schemas.microsoft.com/office/drawing/2017/decorative" val="1"/>
              </a:ext>
            </a:extLst>
          </p:cNvPr>
          <p:cNvSpPr/>
          <p:nvPr/>
        </p:nvSpPr>
        <p:spPr>
          <a:xfrm>
            <a:off x="-60960" y="375604"/>
            <a:ext cx="12359640" cy="1500743"/>
          </a:xfrm>
          <a:prstGeom prst="rect">
            <a:avLst/>
          </a:prstGeom>
          <a:solidFill>
            <a:srgbClr val="F8CBAD"/>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Rectangle 11">
            <a:extLst>
              <a:ext uri="{FF2B5EF4-FFF2-40B4-BE49-F238E27FC236}">
                <a16:creationId xmlns:a16="http://schemas.microsoft.com/office/drawing/2014/main" id="{9338D713-A461-788A-722A-E5FBB178D089}"/>
              </a:ext>
              <a:ext uri="{C183D7F6-B498-43B3-948B-1728B52AA6E4}">
                <adec:decorative xmlns:adec="http://schemas.microsoft.com/office/drawing/2017/decorative" val="0"/>
              </a:ext>
            </a:extLst>
          </p:cNvPr>
          <p:cNvSpPr>
            <a:spLocks noGrp="1"/>
          </p:cNvSpPr>
          <p:nvPr>
            <p:ph type="title" idx="4294967295"/>
          </p:nvPr>
        </p:nvSpPr>
        <p:spPr>
          <a:xfrm>
            <a:off x="793008" y="273788"/>
            <a:ext cx="1015035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w="0"/>
                <a:solidFill>
                  <a:sysClr val="windowText" lastClr="000000"/>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ברוכים הבאים לחידון העתיד!</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w="0"/>
                <a:solidFill>
                  <a:sysClr val="windowText" lastClr="000000"/>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מוכנים...?</a:t>
            </a:r>
            <a:endParaRPr kumimoji="0" lang="en-US" sz="5400" b="1" i="0" u="none" strike="noStrike" kern="0" cap="none" spc="0" normalizeH="0" baseline="0" noProof="0" dirty="0">
              <a:ln w="0"/>
              <a:solidFill>
                <a:sysClr val="windowText" lastClr="000000"/>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 name="TextBox 12">
            <a:extLst>
              <a:ext uri="{FF2B5EF4-FFF2-40B4-BE49-F238E27FC236}">
                <a16:creationId xmlns:a16="http://schemas.microsoft.com/office/drawing/2014/main" id="{C7C68939-C4F7-BC2A-04FD-A073CACF8BF5}"/>
              </a:ext>
              <a:ext uri="{C183D7F6-B498-43B3-948B-1728B52AA6E4}">
                <adec:decorative xmlns:adec="http://schemas.microsoft.com/office/drawing/2017/decorative" val="0"/>
              </a:ext>
            </a:extLst>
          </p:cNvPr>
          <p:cNvSpPr txBox="1"/>
          <p:nvPr/>
        </p:nvSpPr>
        <p:spPr>
          <a:xfrm>
            <a:off x="11523518" y="2301902"/>
            <a:ext cx="237152" cy="523220"/>
          </a:xfrm>
          <a:prstGeom prst="rect">
            <a:avLst/>
          </a:prstGeom>
          <a:noFill/>
        </p:spPr>
        <p:txBody>
          <a:bodyPr wrap="square" rtlCol="1">
            <a:spAutoFit/>
          </a:bodyPr>
          <a:lstStyle/>
          <a:p>
            <a:r>
              <a:rPr lang="he-IL" sz="2800" b="1" dirty="0"/>
              <a:t>1</a:t>
            </a:r>
          </a:p>
        </p:txBody>
      </p:sp>
      <p:pic>
        <p:nvPicPr>
          <p:cNvPr id="1026" name="Picture 2" descr="רובוט חביב">
            <a:hlinkClick r:id="rId3" action="ppaction://hlinksldjump"/>
            <a:extLst>
              <a:ext uri="{FF2B5EF4-FFF2-40B4-BE49-F238E27FC236}">
                <a16:creationId xmlns:a16="http://schemas.microsoft.com/office/drawing/2014/main" id="{B66C9215-989E-88DF-D397-5C83AD461BBC}"/>
              </a:ext>
              <a:ext uri="{C183D7F6-B498-43B3-948B-1728B52AA6E4}">
                <adec:decorative xmlns:adec="http://schemas.microsoft.com/office/drawing/2017/decorative" val="0"/>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44709" y="2319383"/>
            <a:ext cx="2195211" cy="21952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C7A3AF-984E-32B7-9E68-6E2555F4B3DD}"/>
              </a:ext>
              <a:ext uri="{C183D7F6-B498-43B3-948B-1728B52AA6E4}">
                <adec:decorative xmlns:adec="http://schemas.microsoft.com/office/drawing/2017/decorative" val="0"/>
              </a:ext>
            </a:extLst>
          </p:cNvPr>
          <p:cNvSpPr txBox="1"/>
          <p:nvPr/>
        </p:nvSpPr>
        <p:spPr>
          <a:xfrm>
            <a:off x="7413449" y="1820479"/>
            <a:ext cx="237152" cy="954107"/>
          </a:xfrm>
          <a:prstGeom prst="rect">
            <a:avLst/>
          </a:prstGeom>
          <a:noFill/>
        </p:spPr>
        <p:txBody>
          <a:bodyPr wrap="square" rtlCol="1">
            <a:spAutoFit/>
          </a:bodyPr>
          <a:lstStyle/>
          <a:p>
            <a:endParaRPr lang="he-IL" sz="2800" b="1" dirty="0"/>
          </a:p>
          <a:p>
            <a:r>
              <a:rPr lang="he-IL" sz="2800" b="1" dirty="0"/>
              <a:t>2</a:t>
            </a:r>
          </a:p>
        </p:txBody>
      </p:sp>
      <p:pic>
        <p:nvPicPr>
          <p:cNvPr id="1034" name="Picture 10" descr="פלאפון עם לב">
            <a:hlinkClick r:id="rId10" action="ppaction://hlinksldjump"/>
            <a:extLst>
              <a:ext uri="{FF2B5EF4-FFF2-40B4-BE49-F238E27FC236}">
                <a16:creationId xmlns:a16="http://schemas.microsoft.com/office/drawing/2014/main" id="{55B36D8A-DB14-A249-7DBA-E1C2A9A27A3F}"/>
              </a:ext>
              <a:ext uri="{C183D7F6-B498-43B3-948B-1728B52AA6E4}">
                <adec:decorative xmlns:adec="http://schemas.microsoft.com/office/drawing/2017/decorative" val="0"/>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683025" y="2451041"/>
            <a:ext cx="1647902" cy="16479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EBB0689-4DB9-2508-C350-B9F30427A28F}"/>
              </a:ext>
              <a:ext uri="{C183D7F6-B498-43B3-948B-1728B52AA6E4}">
                <adec:decorative xmlns:adec="http://schemas.microsoft.com/office/drawing/2017/decorative" val="0"/>
              </a:ext>
            </a:extLst>
          </p:cNvPr>
          <p:cNvSpPr txBox="1"/>
          <p:nvPr/>
        </p:nvSpPr>
        <p:spPr>
          <a:xfrm>
            <a:off x="2820611" y="2168202"/>
            <a:ext cx="345603" cy="523220"/>
          </a:xfrm>
          <a:prstGeom prst="rect">
            <a:avLst/>
          </a:prstGeom>
          <a:noFill/>
        </p:spPr>
        <p:txBody>
          <a:bodyPr wrap="square" rtlCol="1">
            <a:spAutoFit/>
          </a:bodyPr>
          <a:lstStyle/>
          <a:p>
            <a:r>
              <a:rPr lang="he-IL" sz="2800" b="1" dirty="0"/>
              <a:t>3</a:t>
            </a:r>
          </a:p>
        </p:txBody>
      </p:sp>
      <p:pic>
        <p:nvPicPr>
          <p:cNvPr id="1040" name="Picture 16" descr="טיל">
            <a:hlinkClick r:id="rId5" action="ppaction://hlinksldjump"/>
            <a:extLst>
              <a:ext uri="{FF2B5EF4-FFF2-40B4-BE49-F238E27FC236}">
                <a16:creationId xmlns:a16="http://schemas.microsoft.com/office/drawing/2014/main" id="{DE1E948F-AB71-4FED-1283-6BB230FF9AE1}"/>
              </a:ext>
              <a:ext uri="{C183D7F6-B498-43B3-948B-1728B52AA6E4}">
                <adec:decorative xmlns:adec="http://schemas.microsoft.com/office/drawing/2017/decorative" val="0"/>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54719" y="2844013"/>
            <a:ext cx="1598799" cy="15362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AA9AAC1-BB3F-EA88-1C4F-4DABD79BBACF}"/>
              </a:ext>
              <a:ext uri="{C183D7F6-B498-43B3-948B-1728B52AA6E4}">
                <adec:decorative xmlns:adec="http://schemas.microsoft.com/office/drawing/2017/decorative" val="0"/>
              </a:ext>
            </a:extLst>
          </p:cNvPr>
          <p:cNvSpPr txBox="1"/>
          <p:nvPr/>
        </p:nvSpPr>
        <p:spPr>
          <a:xfrm>
            <a:off x="8369960" y="4184376"/>
            <a:ext cx="650491" cy="954107"/>
          </a:xfrm>
          <a:prstGeom prst="rect">
            <a:avLst/>
          </a:prstGeom>
          <a:noFill/>
        </p:spPr>
        <p:txBody>
          <a:bodyPr wrap="square" rtlCol="1">
            <a:spAutoFit/>
          </a:bodyPr>
          <a:lstStyle/>
          <a:p>
            <a:endParaRPr lang="he-IL" sz="2800" b="1" dirty="0"/>
          </a:p>
          <a:p>
            <a:r>
              <a:rPr lang="he-IL" sz="2800" b="1" dirty="0"/>
              <a:t>4</a:t>
            </a:r>
          </a:p>
        </p:txBody>
      </p:sp>
      <p:pic>
        <p:nvPicPr>
          <p:cNvPr id="1028" name="Picture 4" descr="עכבר">
            <a:hlinkClick r:id="rId4" action="ppaction://hlinksldjump"/>
            <a:extLst>
              <a:ext uri="{FF2B5EF4-FFF2-40B4-BE49-F238E27FC236}">
                <a16:creationId xmlns:a16="http://schemas.microsoft.com/office/drawing/2014/main" id="{085C6937-D80F-931E-A9C9-6F369B870A1C}"/>
              </a:ext>
              <a:ext uri="{C183D7F6-B498-43B3-948B-1728B52AA6E4}">
                <adec:decorative xmlns:adec="http://schemas.microsoft.com/office/drawing/2017/decorative" val="0"/>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6039443" y="5054791"/>
            <a:ext cx="2553536" cy="12767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0C08B7C-B4F3-C566-D2D9-29FCDF6FC6E1}"/>
              </a:ext>
              <a:ext uri="{C183D7F6-B498-43B3-948B-1728B52AA6E4}">
                <adec:decorative xmlns:adec="http://schemas.microsoft.com/office/drawing/2017/decorative" val="0"/>
              </a:ext>
            </a:extLst>
          </p:cNvPr>
          <p:cNvSpPr txBox="1"/>
          <p:nvPr/>
        </p:nvSpPr>
        <p:spPr>
          <a:xfrm>
            <a:off x="5060365" y="4701462"/>
            <a:ext cx="237152" cy="523220"/>
          </a:xfrm>
          <a:prstGeom prst="rect">
            <a:avLst/>
          </a:prstGeom>
          <a:noFill/>
        </p:spPr>
        <p:txBody>
          <a:bodyPr wrap="square" rtlCol="1">
            <a:spAutoFit/>
          </a:bodyPr>
          <a:lstStyle/>
          <a:p>
            <a:r>
              <a:rPr lang="he-IL" sz="2800" b="1" dirty="0"/>
              <a:t>5</a:t>
            </a:r>
          </a:p>
        </p:txBody>
      </p:sp>
      <p:pic>
        <p:nvPicPr>
          <p:cNvPr id="1036" name="Picture 12" descr="מנורה">
            <a:hlinkClick r:id="rId6" action="ppaction://hlinksldjump"/>
            <a:extLst>
              <a:ext uri="{FF2B5EF4-FFF2-40B4-BE49-F238E27FC236}">
                <a16:creationId xmlns:a16="http://schemas.microsoft.com/office/drawing/2014/main" id="{12135BFA-A889-F18E-59D7-3B8CDB4EC8A5}"/>
              </a:ext>
              <a:ext uri="{C183D7F6-B498-43B3-948B-1728B52AA6E4}">
                <adec:decorative xmlns:adec="http://schemas.microsoft.com/office/drawing/2017/decorative" val="0"/>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3143991" y="4936171"/>
            <a:ext cx="1471663" cy="155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80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BAB88E-172D-E269-C47F-884EF4D1B499}"/>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DD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Picture 12">
            <a:extLst>
              <a:ext uri="{FF2B5EF4-FFF2-40B4-BE49-F238E27FC236}">
                <a16:creationId xmlns:a16="http://schemas.microsoft.com/office/drawing/2014/main" id="{A2B05CF9-222B-1F39-596F-CBCE6B9C5E8E}"/>
              </a:ext>
              <a:ext uri="{C183D7F6-B498-43B3-948B-1728B52AA6E4}">
                <adec:decorative xmlns:adec="http://schemas.microsoft.com/office/drawing/2017/decorative" val="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55331" y="3065189"/>
            <a:ext cx="1656606" cy="1502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E929BFD2-6F92-F6BB-282A-8C15CF86A5C8}"/>
              </a:ext>
              <a:ext uri="{C183D7F6-B498-43B3-948B-1728B52AA6E4}">
                <adec:decorative xmlns:adec="http://schemas.microsoft.com/office/drawing/2017/decorative" val="1"/>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81212" y="-304306"/>
            <a:ext cx="3095443" cy="30954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058E338F-DAFB-E97D-0AF5-0802811BAF4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4701" y="304306"/>
            <a:ext cx="8234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54602D-4587-4A69-7215-70A9B5E5E547}"/>
              </a:ext>
              <a:ext uri="{C183D7F6-B498-43B3-948B-1728B52AA6E4}">
                <adec:decorative xmlns:adec="http://schemas.microsoft.com/office/drawing/2017/decorative" val="0"/>
              </a:ext>
            </a:extLst>
          </p:cNvPr>
          <p:cNvSpPr txBox="1">
            <a:spLocks noGrp="1"/>
          </p:cNvSpPr>
          <p:nvPr>
            <p:ph type="title" idx="4294967295"/>
          </p:nvPr>
        </p:nvSpPr>
        <p:spPr>
          <a:xfrm>
            <a:off x="3597232" y="871903"/>
            <a:ext cx="6504711" cy="5473165"/>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חשבו – </a:t>
            </a:r>
          </a:p>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האם ישנו אמצעי המבוסס על בינה מלאכותית שאתם עושים בו שימוש ביום יום? מהו?</a:t>
            </a:r>
          </a:p>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כיצד הוא מסייע לכם?</a:t>
            </a:r>
          </a:p>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endParaRPr kumimoji="0" lang="he-IL"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endParaRPr kumimoji="0" lang="he-IL"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6" name="Picture 2">
            <a:extLst>
              <a:ext uri="{FF2B5EF4-FFF2-40B4-BE49-F238E27FC236}">
                <a16:creationId xmlns:a16="http://schemas.microsoft.com/office/drawing/2014/main" id="{153256F3-5848-171E-8C7D-80E230262CEF}"/>
              </a:ext>
              <a:ext uri="{C183D7F6-B498-43B3-948B-1728B52AA6E4}">
                <adec:decorative xmlns:adec="http://schemas.microsoft.com/office/drawing/2017/decorative" val="1"/>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71861" y="-274052"/>
            <a:ext cx="2678684" cy="26786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a:extLst>
              <a:ext uri="{FF2B5EF4-FFF2-40B4-BE49-F238E27FC236}">
                <a16:creationId xmlns:a16="http://schemas.microsoft.com/office/drawing/2014/main" id="{62B8D095-BBE5-98AE-6D68-0F739B881497}"/>
              </a:ext>
              <a:ext uri="{C183D7F6-B498-43B3-948B-1728B52AA6E4}">
                <adec:decorative xmlns:adec="http://schemas.microsoft.com/office/drawing/2017/decorative" val="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5132" y="5079063"/>
            <a:ext cx="1598799" cy="1536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hlinkClick r:id="rId10" action="ppaction://hlinksldjump"/>
            <a:extLst>
              <a:ext uri="{FF2B5EF4-FFF2-40B4-BE49-F238E27FC236}">
                <a16:creationId xmlns:a16="http://schemas.microsoft.com/office/drawing/2014/main" id="{33F7F7FD-935E-7B7D-C741-9DB486D476C0}"/>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56914" y="5079063"/>
            <a:ext cx="3889882" cy="194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85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B1C213C-080C-7DE3-D7CC-F12C36FA267B}"/>
              </a:ext>
              <a:ext uri="{C183D7F6-B498-43B3-948B-1728B52AA6E4}">
                <adec:decorative xmlns:adec="http://schemas.microsoft.com/office/drawing/2017/decorative" val="1"/>
              </a:ext>
            </a:extLst>
          </p:cNvPr>
          <p:cNvSpPr/>
          <p:nvPr/>
        </p:nvSpPr>
        <p:spPr>
          <a:xfrm>
            <a:off x="0" y="1423555"/>
            <a:ext cx="12192000" cy="5434445"/>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323DD536-00A5-C855-47D4-8358382CF5A5}"/>
              </a:ext>
              <a:ext uri="{C183D7F6-B498-43B3-948B-1728B52AA6E4}">
                <adec:decorative xmlns:adec="http://schemas.microsoft.com/office/drawing/2017/decorative" val="1"/>
              </a:ext>
            </a:extLst>
          </p:cNvPr>
          <p:cNvSpPr/>
          <p:nvPr/>
        </p:nvSpPr>
        <p:spPr>
          <a:xfrm>
            <a:off x="0" y="0"/>
            <a:ext cx="12192000" cy="1423555"/>
          </a:xfrm>
          <a:prstGeom prst="rect">
            <a:avLst/>
          </a:prstGeom>
          <a:solidFill>
            <a:srgbClr val="FDD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FB80442B-B713-83F9-CBF9-1427A55F63DD}"/>
              </a:ext>
              <a:ext uri="{C183D7F6-B498-43B3-948B-1728B52AA6E4}">
                <adec:decorative xmlns:adec="http://schemas.microsoft.com/office/drawing/2017/decorative" val="0"/>
              </a:ext>
            </a:extLst>
          </p:cNvPr>
          <p:cNvSpPr>
            <a:spLocks noGrp="1"/>
          </p:cNvSpPr>
          <p:nvPr>
            <p:ph type="title" idx="4294967295"/>
          </p:nvPr>
        </p:nvSpPr>
        <p:spPr>
          <a:xfrm>
            <a:off x="3907190" y="262573"/>
            <a:ext cx="4057522"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a:ln w="0"/>
                <a:solidFill>
                  <a:srgbClr val="000000"/>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rPr>
              <a:t>רגע....בעצם....</a:t>
            </a:r>
            <a:endParaRPr kumimoji="0" lang="en-US" sz="5400" b="1" i="0" u="none" strike="noStrike" kern="0" cap="none" spc="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Rectangle 5">
            <a:extLst>
              <a:ext uri="{FF2B5EF4-FFF2-40B4-BE49-F238E27FC236}">
                <a16:creationId xmlns:a16="http://schemas.microsoft.com/office/drawing/2014/main" id="{951896FC-D7E8-5A6F-44DA-AAB463B1D9CB}"/>
              </a:ext>
              <a:ext uri="{C183D7F6-B498-43B3-948B-1728B52AA6E4}">
                <adec:decorative xmlns:adec="http://schemas.microsoft.com/office/drawing/2017/decorative" val="0"/>
              </a:ext>
            </a:extLst>
          </p:cNvPr>
          <p:cNvSpPr/>
          <p:nvPr/>
        </p:nvSpPr>
        <p:spPr>
          <a:xfrm>
            <a:off x="8487747" y="1728661"/>
            <a:ext cx="3007568" cy="1046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800" b="1" dirty="0">
                <a:solidFill>
                  <a:schemeClr val="tx1"/>
                </a:solidFill>
                <a:latin typeface="Calibri" panose="020F0502020204030204" pitchFamily="34" charset="0"/>
                <a:ea typeface="Calibri" panose="020F0502020204030204" pitchFamily="34" charset="0"/>
                <a:cs typeface="Calibri" panose="020F0502020204030204" pitchFamily="34" charset="0"/>
              </a:rPr>
              <a:t>השתמשתי בשירות לקוחות המבוסס על בינה מלאכותית (הודעות/צ'אט ועוד)</a:t>
            </a:r>
          </a:p>
        </p:txBody>
      </p:sp>
      <p:sp>
        <p:nvSpPr>
          <p:cNvPr id="8" name="Rectangle 7">
            <a:extLst>
              <a:ext uri="{FF2B5EF4-FFF2-40B4-BE49-F238E27FC236}">
                <a16:creationId xmlns:a16="http://schemas.microsoft.com/office/drawing/2014/main" id="{1B4B4D25-751E-2959-6596-94F347B3CA56}"/>
              </a:ext>
              <a:ext uri="{C183D7F6-B498-43B3-948B-1728B52AA6E4}">
                <adec:decorative xmlns:adec="http://schemas.microsoft.com/office/drawing/2017/decorative" val="0"/>
              </a:ext>
            </a:extLst>
          </p:cNvPr>
          <p:cNvSpPr/>
          <p:nvPr/>
        </p:nvSpPr>
        <p:spPr>
          <a:xfrm>
            <a:off x="4341844" y="1728660"/>
            <a:ext cx="3007568" cy="1046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800" b="1" dirty="0">
                <a:solidFill>
                  <a:schemeClr val="tx1"/>
                </a:solidFill>
                <a:latin typeface="Calibri" panose="020F0502020204030204" pitchFamily="34" charset="0"/>
                <a:ea typeface="Calibri" panose="020F0502020204030204" pitchFamily="34" charset="0"/>
                <a:cs typeface="Calibri" panose="020F0502020204030204" pitchFamily="34" charset="0"/>
              </a:rPr>
              <a:t>בנייד שלי יש פונקציה של זיהוי פנים</a:t>
            </a:r>
          </a:p>
        </p:txBody>
      </p:sp>
      <p:sp>
        <p:nvSpPr>
          <p:cNvPr id="13" name="Rectangle 12">
            <a:extLst>
              <a:ext uri="{FF2B5EF4-FFF2-40B4-BE49-F238E27FC236}">
                <a16:creationId xmlns:a16="http://schemas.microsoft.com/office/drawing/2014/main" id="{048E7144-F643-9865-EE8D-D49C34F2F6C7}"/>
              </a:ext>
              <a:ext uri="{C183D7F6-B498-43B3-948B-1728B52AA6E4}">
                <adec:decorative xmlns:adec="http://schemas.microsoft.com/office/drawing/2017/decorative" val="0"/>
              </a:ext>
            </a:extLst>
          </p:cNvPr>
          <p:cNvSpPr/>
          <p:nvPr/>
        </p:nvSpPr>
        <p:spPr>
          <a:xfrm>
            <a:off x="195942" y="1713182"/>
            <a:ext cx="3007568" cy="1046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800" b="1" dirty="0">
                <a:solidFill>
                  <a:schemeClr val="tx1"/>
                </a:solidFill>
                <a:latin typeface="Calibri" panose="020F0502020204030204" pitchFamily="34" charset="0"/>
                <a:ea typeface="Calibri" panose="020F0502020204030204" pitchFamily="34" charset="0"/>
                <a:cs typeface="Calibri" panose="020F0502020204030204" pitchFamily="34" charset="0"/>
              </a:rPr>
              <a:t>הקשבתי לפלייליסט שהותאם עבורי אוטומטית</a:t>
            </a:r>
          </a:p>
        </p:txBody>
      </p:sp>
      <p:sp>
        <p:nvSpPr>
          <p:cNvPr id="7" name="Rectangle 6">
            <a:extLst>
              <a:ext uri="{FF2B5EF4-FFF2-40B4-BE49-F238E27FC236}">
                <a16:creationId xmlns:a16="http://schemas.microsoft.com/office/drawing/2014/main" id="{E65DA6AD-F909-8465-3DD7-99C09E51914F}"/>
              </a:ext>
              <a:ext uri="{C183D7F6-B498-43B3-948B-1728B52AA6E4}">
                <adec:decorative xmlns:adec="http://schemas.microsoft.com/office/drawing/2017/decorative" val="0"/>
              </a:ext>
            </a:extLst>
          </p:cNvPr>
          <p:cNvSpPr/>
          <p:nvPr/>
        </p:nvSpPr>
        <p:spPr>
          <a:xfrm>
            <a:off x="6824180" y="2924157"/>
            <a:ext cx="3007568" cy="1046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800" b="1" dirty="0">
                <a:solidFill>
                  <a:schemeClr val="tx1"/>
                </a:solidFill>
                <a:latin typeface="Calibri" panose="020F0502020204030204" pitchFamily="34" charset="0"/>
                <a:ea typeface="Calibri" panose="020F0502020204030204" pitchFamily="34" charset="0"/>
                <a:cs typeface="Calibri" panose="020F0502020204030204" pitchFamily="34" charset="0"/>
              </a:rPr>
              <a:t>ביקשתי דרך הנייד מהעוזרת האישית הדיגיטלית לחפש לי מידע כלשהו</a:t>
            </a:r>
          </a:p>
        </p:txBody>
      </p:sp>
      <p:sp>
        <p:nvSpPr>
          <p:cNvPr id="12" name="Rectangle 11">
            <a:extLst>
              <a:ext uri="{FF2B5EF4-FFF2-40B4-BE49-F238E27FC236}">
                <a16:creationId xmlns:a16="http://schemas.microsoft.com/office/drawing/2014/main" id="{F763A35A-5E76-81B8-884F-F1011C370078}"/>
              </a:ext>
              <a:ext uri="{C183D7F6-B498-43B3-948B-1728B52AA6E4}">
                <adec:decorative xmlns:adec="http://schemas.microsoft.com/office/drawing/2017/decorative" val="0"/>
              </a:ext>
            </a:extLst>
          </p:cNvPr>
          <p:cNvSpPr/>
          <p:nvPr/>
        </p:nvSpPr>
        <p:spPr>
          <a:xfrm>
            <a:off x="2360252" y="2899236"/>
            <a:ext cx="3007568" cy="1046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800" b="1" dirty="0">
                <a:solidFill>
                  <a:schemeClr val="tx1"/>
                </a:solidFill>
                <a:latin typeface="Calibri" panose="020F0502020204030204" pitchFamily="34" charset="0"/>
                <a:ea typeface="Calibri" panose="020F0502020204030204" pitchFamily="34" charset="0"/>
                <a:cs typeface="Calibri" panose="020F0502020204030204" pitchFamily="34" charset="0"/>
              </a:rPr>
              <a:t>ערכתי תמונה/ סרטון או סאונד</a:t>
            </a:r>
          </a:p>
        </p:txBody>
      </p:sp>
      <p:sp>
        <p:nvSpPr>
          <p:cNvPr id="10" name="Rectangle 9">
            <a:extLst>
              <a:ext uri="{FF2B5EF4-FFF2-40B4-BE49-F238E27FC236}">
                <a16:creationId xmlns:a16="http://schemas.microsoft.com/office/drawing/2014/main" id="{E65A7402-2A43-EC3B-4295-A5F2E894804C}"/>
              </a:ext>
              <a:ext uri="{C183D7F6-B498-43B3-948B-1728B52AA6E4}">
                <adec:decorative xmlns:adec="http://schemas.microsoft.com/office/drawing/2017/decorative" val="0"/>
              </a:ext>
            </a:extLst>
          </p:cNvPr>
          <p:cNvSpPr/>
          <p:nvPr/>
        </p:nvSpPr>
        <p:spPr>
          <a:xfrm>
            <a:off x="8487747" y="4157265"/>
            <a:ext cx="3007568" cy="1046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800" b="1" dirty="0">
                <a:solidFill>
                  <a:schemeClr val="tx1"/>
                </a:solidFill>
                <a:latin typeface="Calibri" panose="020F0502020204030204" pitchFamily="34" charset="0"/>
                <a:ea typeface="Calibri" panose="020F0502020204030204" pitchFamily="34" charset="0"/>
                <a:cs typeface="Calibri" panose="020F0502020204030204" pitchFamily="34" charset="0"/>
              </a:rPr>
              <a:t>כתבתי נאום/ עבודה/שיר/ סיפור בעזרת בינה מלאכותית</a:t>
            </a:r>
          </a:p>
        </p:txBody>
      </p:sp>
      <p:sp>
        <p:nvSpPr>
          <p:cNvPr id="11" name="Rectangle 10">
            <a:extLst>
              <a:ext uri="{FF2B5EF4-FFF2-40B4-BE49-F238E27FC236}">
                <a16:creationId xmlns:a16="http://schemas.microsoft.com/office/drawing/2014/main" id="{34E5BFE1-DDD6-2423-4832-FC51F203DDB6}"/>
              </a:ext>
              <a:ext uri="{C183D7F6-B498-43B3-948B-1728B52AA6E4}">
                <adec:decorative xmlns:adec="http://schemas.microsoft.com/office/drawing/2017/decorative" val="0"/>
              </a:ext>
            </a:extLst>
          </p:cNvPr>
          <p:cNvSpPr/>
          <p:nvPr/>
        </p:nvSpPr>
        <p:spPr>
          <a:xfrm>
            <a:off x="4341844" y="4161471"/>
            <a:ext cx="3007568" cy="1046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800" b="1" dirty="0">
                <a:solidFill>
                  <a:schemeClr val="tx1"/>
                </a:solidFill>
                <a:latin typeface="Calibri" panose="020F0502020204030204" pitchFamily="34" charset="0"/>
                <a:ea typeface="Calibri" panose="020F0502020204030204" pitchFamily="34" charset="0"/>
                <a:cs typeface="Calibri" panose="020F0502020204030204" pitchFamily="34" charset="0"/>
              </a:rPr>
              <a:t>שיחקתי משחק מחשב שיש בו הדמיה למציאות</a:t>
            </a:r>
          </a:p>
        </p:txBody>
      </p:sp>
      <p:sp>
        <p:nvSpPr>
          <p:cNvPr id="15" name="Rectangle 14">
            <a:extLst>
              <a:ext uri="{FF2B5EF4-FFF2-40B4-BE49-F238E27FC236}">
                <a16:creationId xmlns:a16="http://schemas.microsoft.com/office/drawing/2014/main" id="{C94AAA5F-A66C-79D6-E526-C0D7EFDB070D}"/>
              </a:ext>
              <a:ext uri="{C183D7F6-B498-43B3-948B-1728B52AA6E4}">
                <adec:decorative xmlns:adec="http://schemas.microsoft.com/office/drawing/2017/decorative" val="0"/>
              </a:ext>
            </a:extLst>
          </p:cNvPr>
          <p:cNvSpPr/>
          <p:nvPr/>
        </p:nvSpPr>
        <p:spPr>
          <a:xfrm>
            <a:off x="195942" y="4157265"/>
            <a:ext cx="3007568" cy="1046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800" b="1" dirty="0">
                <a:solidFill>
                  <a:schemeClr val="tx1"/>
                </a:solidFill>
                <a:latin typeface="Calibri" panose="020F0502020204030204" pitchFamily="34" charset="0"/>
                <a:ea typeface="Calibri" panose="020F0502020204030204" pitchFamily="34" charset="0"/>
                <a:cs typeface="Calibri" panose="020F0502020204030204" pitchFamily="34" charset="0"/>
              </a:rPr>
              <a:t>נכנסתי להסתכל על פרסומת ש"קפצה לי"</a:t>
            </a:r>
          </a:p>
        </p:txBody>
      </p:sp>
      <p:sp>
        <p:nvSpPr>
          <p:cNvPr id="16" name="Rectangle 15">
            <a:extLst>
              <a:ext uri="{FF2B5EF4-FFF2-40B4-BE49-F238E27FC236}">
                <a16:creationId xmlns:a16="http://schemas.microsoft.com/office/drawing/2014/main" id="{67C43A2E-A046-B0A4-0C73-1F7403F23115}"/>
              </a:ext>
              <a:ext uri="{C183D7F6-B498-43B3-948B-1728B52AA6E4}">
                <adec:decorative xmlns:adec="http://schemas.microsoft.com/office/drawing/2017/decorative" val="0"/>
              </a:ext>
            </a:extLst>
          </p:cNvPr>
          <p:cNvSpPr/>
          <p:nvPr/>
        </p:nvSpPr>
        <p:spPr>
          <a:xfrm>
            <a:off x="6824180" y="5390373"/>
            <a:ext cx="3007568" cy="1046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800" b="1" dirty="0">
                <a:solidFill>
                  <a:schemeClr val="tx1"/>
                </a:solidFill>
                <a:latin typeface="Calibri" panose="020F0502020204030204" pitchFamily="34" charset="0"/>
                <a:ea typeface="Calibri" panose="020F0502020204030204" pitchFamily="34" charset="0"/>
                <a:cs typeface="Calibri" panose="020F0502020204030204" pitchFamily="34" charset="0"/>
              </a:rPr>
              <a:t>מבוגר השתמש באפליקציית הוראות ניווט ברכב בזמן אמת</a:t>
            </a:r>
          </a:p>
        </p:txBody>
      </p:sp>
      <p:sp>
        <p:nvSpPr>
          <p:cNvPr id="14" name="Rectangle 13">
            <a:extLst>
              <a:ext uri="{FF2B5EF4-FFF2-40B4-BE49-F238E27FC236}">
                <a16:creationId xmlns:a16="http://schemas.microsoft.com/office/drawing/2014/main" id="{1E4A6D8A-DD0F-DE9D-41D6-BC948560710D}"/>
              </a:ext>
              <a:ext uri="{C183D7F6-B498-43B3-948B-1728B52AA6E4}">
                <adec:decorative xmlns:adec="http://schemas.microsoft.com/office/drawing/2017/decorative" val="0"/>
              </a:ext>
            </a:extLst>
          </p:cNvPr>
          <p:cNvSpPr/>
          <p:nvPr/>
        </p:nvSpPr>
        <p:spPr>
          <a:xfrm>
            <a:off x="2360252" y="5361605"/>
            <a:ext cx="3007568" cy="1046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800" b="1" dirty="0">
                <a:solidFill>
                  <a:schemeClr val="tx1"/>
                </a:solidFill>
                <a:latin typeface="Calibri" panose="020F0502020204030204" pitchFamily="34" charset="0"/>
                <a:ea typeface="Calibri" panose="020F0502020204030204" pitchFamily="34" charset="0"/>
                <a:cs typeface="Calibri" panose="020F0502020204030204" pitchFamily="34" charset="0"/>
              </a:rPr>
              <a:t>יצרתי בוט באופן עצמאי</a:t>
            </a:r>
          </a:p>
        </p:txBody>
      </p:sp>
    </p:spTree>
    <p:extLst>
      <p:ext uri="{BB962C8B-B14F-4D97-AF65-F5344CB8AC3E}">
        <p14:creationId xmlns:p14="http://schemas.microsoft.com/office/powerpoint/2010/main" val="22382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animBg="1"/>
      <p:bldP spid="7" grpId="0" animBg="1"/>
      <p:bldP spid="12" grpId="0" animBg="1"/>
      <p:bldP spid="10" grpId="0" animBg="1"/>
      <p:bldP spid="11" grpId="0" animBg="1"/>
      <p:bldP spid="15" grpId="0" animBg="1"/>
      <p:bldP spid="16"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F4F0D703-17AF-4ED1-D258-C41270DDF2AF}"/>
              </a:ext>
              <a:ext uri="{C183D7F6-B498-43B3-948B-1728B52AA6E4}">
                <adec:decorative xmlns:adec="http://schemas.microsoft.com/office/drawing/2017/decorative" val="1"/>
              </a:ext>
            </a:extLst>
          </p:cNvPr>
          <p:cNvSpPr/>
          <p:nvPr/>
        </p:nvSpPr>
        <p:spPr>
          <a:xfrm>
            <a:off x="-135737" y="-441960"/>
            <a:ext cx="12434417" cy="1941945"/>
          </a:xfrm>
          <a:prstGeom prst="rect">
            <a:avLst/>
          </a:prstGeom>
          <a:solidFill>
            <a:srgbClr val="FDD5F7"/>
          </a:solidFill>
        </p:spPr>
        <p:txBody>
          <a:bodyPr wrap="square" lIns="91440" tIns="45720" rIns="91440" bIns="45720">
            <a:spAutoFit/>
          </a:bodyPr>
          <a:lstStyle/>
          <a:p>
            <a:pPr algn="ctr"/>
            <a:endParaRPr lang="en-US" sz="8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06A5A221-27F5-BAA6-DAC8-4F92B244243D}"/>
              </a:ext>
            </a:extLst>
          </p:cNvPr>
          <p:cNvSpPr>
            <a:spLocks noGrp="1"/>
          </p:cNvSpPr>
          <p:nvPr>
            <p:ph type="title"/>
          </p:nvPr>
        </p:nvSpPr>
        <p:spPr>
          <a:xfrm>
            <a:off x="1156699" y="179521"/>
            <a:ext cx="10515600" cy="1325563"/>
          </a:xfrm>
        </p:spPr>
        <p:txBody>
          <a:bodyPr/>
          <a:lstStyle/>
          <a:p>
            <a:pPr rtl="1"/>
            <a:r>
              <a:rPr lang="he-IL" dirty="0"/>
              <a:t>בינה מלאכותית - מה זה בכלל? </a:t>
            </a:r>
          </a:p>
        </p:txBody>
      </p:sp>
      <p:pic>
        <p:nvPicPr>
          <p:cNvPr id="7" name="Picture 4" descr="קוד מחשב">
            <a:extLst>
              <a:ext uri="{FF2B5EF4-FFF2-40B4-BE49-F238E27FC236}">
                <a16:creationId xmlns:a16="http://schemas.microsoft.com/office/drawing/2014/main" id="{60A061AC-3809-56AE-7629-7946CB965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499" y="1556640"/>
            <a:ext cx="5484979" cy="41811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DEA4FBC-6029-A754-F30D-C4C0A5A1271C}"/>
              </a:ext>
              <a:ext uri="{C183D7F6-B498-43B3-948B-1728B52AA6E4}">
                <adec:decorative xmlns:adec="http://schemas.microsoft.com/office/drawing/2017/decorative" val="1"/>
              </a:ext>
            </a:extLst>
          </p:cNvPr>
          <p:cNvSpPr/>
          <p:nvPr/>
        </p:nvSpPr>
        <p:spPr>
          <a:xfrm>
            <a:off x="0" y="6452170"/>
            <a:ext cx="12192000" cy="40582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descr="מוח מלא מילים">
            <a:extLst>
              <a:ext uri="{FF2B5EF4-FFF2-40B4-BE49-F238E27FC236}">
                <a16:creationId xmlns:a16="http://schemas.microsoft.com/office/drawing/2014/main" id="{03F1E016-31E6-9E59-0AC7-22C86158FBB4}"/>
              </a:ext>
            </a:extLst>
          </p:cNvPr>
          <p:cNvPicPr>
            <a:picLocks noChangeAspect="1"/>
          </p:cNvPicPr>
          <p:nvPr/>
        </p:nvPicPr>
        <p:blipFill>
          <a:blip r:embed="rId4"/>
          <a:stretch>
            <a:fillRect/>
          </a:stretch>
        </p:blipFill>
        <p:spPr>
          <a:xfrm>
            <a:off x="6388522" y="5074039"/>
            <a:ext cx="2124140" cy="132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E99C6E43-63A7-5589-4977-30FFE4DBF8C3}"/>
              </a:ext>
            </a:extLst>
          </p:cNvPr>
          <p:cNvSpPr txBox="1"/>
          <p:nvPr/>
        </p:nvSpPr>
        <p:spPr>
          <a:xfrm>
            <a:off x="292522" y="1487055"/>
            <a:ext cx="5803478" cy="5021055"/>
          </a:xfrm>
          <a:prstGeom prst="rect">
            <a:avLst/>
          </a:prstGeom>
          <a:noFill/>
        </p:spPr>
        <p:txBody>
          <a:bodyPr wrap="square" rtlCol="1">
            <a:spAutoFit/>
          </a:bodyPr>
          <a:lstStyle/>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בינה מלאכותית </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Artificial Intelligence</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he-IL"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הינה ענף במדעי המחשב אשר החל להתפתח בשנות ה-50 וכיום בא לידי ביטוי בחיינו באמצעים רבים.</a:t>
            </a:r>
          </a:p>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ה-</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מדמה יכולות חשיבה ובינה אנושית, בעזרת כלים ושיטות שונות.</a:t>
            </a:r>
          </a:p>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ה-</a:t>
            </a:r>
            <a:r>
              <a:rPr lang="en-US" sz="2400" dirty="0">
                <a:latin typeface="Calibri" panose="020F0502020204030204" pitchFamily="34" charset="0"/>
                <a:ea typeface="Calibri" panose="020F0502020204030204" pitchFamily="34" charset="0"/>
                <a:cs typeface="Calibri" panose="020F0502020204030204" pitchFamily="34" charset="0"/>
              </a:rPr>
              <a:t>AI </a:t>
            </a:r>
            <a:r>
              <a:rPr lang="he-IL" sz="2400" dirty="0">
                <a:latin typeface="Calibri" panose="020F0502020204030204" pitchFamily="34" charset="0"/>
                <a:ea typeface="Calibri" panose="020F0502020204030204" pitchFamily="34" charset="0"/>
                <a:cs typeface="Calibri" panose="020F0502020204030204" pitchFamily="34" charset="0"/>
              </a:rPr>
              <a:t> תורם לחיינו</a:t>
            </a:r>
            <a:r>
              <a:rPr lang="en-US" sz="2400" dirty="0">
                <a:latin typeface="Calibri" panose="020F0502020204030204" pitchFamily="34" charset="0"/>
                <a:ea typeface="Calibri" panose="020F0502020204030204" pitchFamily="34" charset="0"/>
                <a:cs typeface="Calibri" panose="020F0502020204030204" pitchFamily="34" charset="0"/>
              </a:rPr>
              <a:t> </a:t>
            </a:r>
            <a:r>
              <a:rPr lang="he-IL" sz="2400" dirty="0">
                <a:latin typeface="Calibri" panose="020F0502020204030204" pitchFamily="34" charset="0"/>
                <a:ea typeface="Calibri" panose="020F0502020204030204" pitchFamily="34" charset="0"/>
                <a:cs typeface="Calibri" panose="020F0502020204030204" pitchFamily="34" charset="0"/>
              </a:rPr>
              <a:t>במגוון דרכים, כגון:</a:t>
            </a:r>
            <a:br>
              <a:rPr lang="en-US" sz="2400"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קבלת החלטות, פתרון בעיות, התאמה אישית, ניהול משימות ועוד.</a:t>
            </a:r>
          </a:p>
        </p:txBody>
      </p:sp>
    </p:spTree>
    <p:extLst>
      <p:ext uri="{BB962C8B-B14F-4D97-AF65-F5344CB8AC3E}">
        <p14:creationId xmlns:p14="http://schemas.microsoft.com/office/powerpoint/2010/main" val="7884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