
<file path=[Content_Types].xml><?xml version="1.0" encoding="utf-8"?>
<Types xmlns="http://schemas.openxmlformats.org/package/2006/content-types">
  <Default ContentType="image/vnd.ms-photo" Extension="wdp"/>
  <Default ContentType="image/svg+xml" Extension="svg"/>
  <Default ContentType="application/xml" Extension="xml"/>
  <Default ContentType="image/png" Extension="png"/>
  <Default ContentType="image/jpeg" Extension="jpe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41.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6858000" cx="12192000"/>
  <p:notesSz cx="6858000" cy="9144000"/>
  <p:defaultTextStyle>
    <a:defPPr lvl="0">
      <a:defRPr lang="he-IL"/>
    </a:defPPr>
    <a:lvl1pPr defTabSz="914400" eaLnBrk="1" hangingPunct="1" latinLnBrk="0" lvl="0" marL="0" rtl="1" algn="r">
      <a:defRPr kern="1200" sz="1800">
        <a:solidFill>
          <a:schemeClr val="tx1"/>
        </a:solidFill>
        <a:latin typeface="+mn-lt"/>
        <a:ea typeface="+mn-ea"/>
        <a:cs typeface="+mn-cs"/>
      </a:defRPr>
    </a:lvl1pPr>
    <a:lvl2pPr defTabSz="914400" eaLnBrk="1" hangingPunct="1" latinLnBrk="0" lvl="1" marL="457200" rtl="1" algn="r">
      <a:defRPr kern="1200" sz="1800">
        <a:solidFill>
          <a:schemeClr val="tx1"/>
        </a:solidFill>
        <a:latin typeface="+mn-lt"/>
        <a:ea typeface="+mn-ea"/>
        <a:cs typeface="+mn-cs"/>
      </a:defRPr>
    </a:lvl2pPr>
    <a:lvl3pPr defTabSz="914400" eaLnBrk="1" hangingPunct="1" latinLnBrk="0" lvl="2" marL="914400" rtl="1" algn="r">
      <a:defRPr kern="1200" sz="1800">
        <a:solidFill>
          <a:schemeClr val="tx1"/>
        </a:solidFill>
        <a:latin typeface="+mn-lt"/>
        <a:ea typeface="+mn-ea"/>
        <a:cs typeface="+mn-cs"/>
      </a:defRPr>
    </a:lvl3pPr>
    <a:lvl4pPr defTabSz="914400" eaLnBrk="1" hangingPunct="1" latinLnBrk="0" lvl="3" marL="1371600" rtl="1" algn="r">
      <a:defRPr kern="1200" sz="1800">
        <a:solidFill>
          <a:schemeClr val="tx1"/>
        </a:solidFill>
        <a:latin typeface="+mn-lt"/>
        <a:ea typeface="+mn-ea"/>
        <a:cs typeface="+mn-cs"/>
      </a:defRPr>
    </a:lvl4pPr>
    <a:lvl5pPr defTabSz="914400" eaLnBrk="1" hangingPunct="1" latinLnBrk="0" lvl="4" marL="1828800" rtl="1" algn="r">
      <a:defRPr kern="1200" sz="1800">
        <a:solidFill>
          <a:schemeClr val="tx1"/>
        </a:solidFill>
        <a:latin typeface="+mn-lt"/>
        <a:ea typeface="+mn-ea"/>
        <a:cs typeface="+mn-cs"/>
      </a:defRPr>
    </a:lvl5pPr>
    <a:lvl6pPr defTabSz="914400" eaLnBrk="1" hangingPunct="1" latinLnBrk="0" lvl="5" marL="2286000" rtl="1" algn="r">
      <a:defRPr kern="1200" sz="1800">
        <a:solidFill>
          <a:schemeClr val="tx1"/>
        </a:solidFill>
        <a:latin typeface="+mn-lt"/>
        <a:ea typeface="+mn-ea"/>
        <a:cs typeface="+mn-cs"/>
      </a:defRPr>
    </a:lvl6pPr>
    <a:lvl7pPr defTabSz="914400" eaLnBrk="1" hangingPunct="1" latinLnBrk="0" lvl="6" marL="2743200" rtl="1" algn="r">
      <a:defRPr kern="1200" sz="1800">
        <a:solidFill>
          <a:schemeClr val="tx1"/>
        </a:solidFill>
        <a:latin typeface="+mn-lt"/>
        <a:ea typeface="+mn-ea"/>
        <a:cs typeface="+mn-cs"/>
      </a:defRPr>
    </a:lvl7pPr>
    <a:lvl8pPr defTabSz="914400" eaLnBrk="1" hangingPunct="1" latinLnBrk="0" lvl="7" marL="3200400" rtl="1" algn="r">
      <a:defRPr kern="1200" sz="1800">
        <a:solidFill>
          <a:schemeClr val="tx1"/>
        </a:solidFill>
        <a:latin typeface="+mn-lt"/>
        <a:ea typeface="+mn-ea"/>
        <a:cs typeface="+mn-cs"/>
      </a:defRPr>
    </a:lvl8pPr>
    <a:lvl9pPr defTabSz="914400" eaLnBrk="1" hangingPunct="1" latinLnBrk="0" lvl="8" marL="3657600" rtl="1" algn="r">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slide" Target="slides/slide41.xml"/><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2.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slide" Target="slides/slide42.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C440191-91A2-4788-BCBD-2253ABC680C6}" type="datetimeFigureOut">
              <a:rPr lang="he-IL" smtClean="0"/>
              <a:t>י"ח/טבת/תשפ"ו</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D09FABA-6F11-4152-9F65-7E0FE3E5FE2E}" type="slidenum">
              <a:rPr lang="he-IL" smtClean="0"/>
              <a:t>‹#›</a:t>
            </a:fld>
            <a:endParaRPr lang="he-IL"/>
          </a:p>
        </p:txBody>
      </p:sp>
    </p:spTree>
    <p:extLst>
      <p:ext uri="{BB962C8B-B14F-4D97-AF65-F5344CB8AC3E}">
        <p14:creationId xmlns:p14="http://schemas.microsoft.com/office/powerpoint/2010/main" val="292131909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isoc.org.il/truth-or-nonsens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הקדמה:</a:t>
            </a:r>
            <a:endParaRPr lang="he-IL" sz="1200" kern="100" dirty="0">
              <a:effectLst/>
              <a:latin typeface="Calibri" panose="020F0502020204030204" pitchFamily="34" charset="0"/>
              <a:ea typeface="Calibri" panose="020F0502020204030204" pitchFamily="34" charset="0"/>
              <a:cs typeface="Arial" panose="020B0604020202020204" pitchFamily="34" charset="0"/>
            </a:endParaRPr>
          </a:p>
          <a:p>
            <a:r>
              <a:rPr lang="he-IL" sz="1200" kern="100" dirty="0">
                <a:effectLst/>
                <a:latin typeface="Calibri" panose="020F0502020204030204" pitchFamily="34" charset="0"/>
                <a:ea typeface="Calibri" panose="020F0502020204030204" pitchFamily="34" charset="0"/>
                <a:cs typeface="Arial" panose="020B0604020202020204" pitchFamily="34" charset="0"/>
              </a:rPr>
              <a:t>בעידן הדיגיטלי בו קיים שפע אינסופי של מידע ותוכן הנגישים לכולנו בלחיצת כפתור, עלינו כצרכני ויצרני מידע, מוטלת האחריות לוודא האם התוכן אותו אנחנו צורכים/מפיצים הוא אמת או כזב.</a:t>
            </a:r>
          </a:p>
          <a:p>
            <a:r>
              <a:rPr lang="he-IL" sz="1200" kern="100" dirty="0">
                <a:effectLst/>
                <a:latin typeface="Calibri" panose="020F0502020204030204" pitchFamily="34" charset="0"/>
                <a:ea typeface="Calibri" panose="020F0502020204030204" pitchFamily="34" charset="0"/>
                <a:cs typeface="Arial" panose="020B0604020202020204" pitchFamily="34" charset="0"/>
              </a:rPr>
              <a:t>זוהי מיומנות חשובה ומורכבת, אותה ניתן ללמוד ולפתח. </a:t>
            </a:r>
          </a:p>
          <a:p>
            <a:r>
              <a:rPr lang="he-IL" sz="1200" kern="100" dirty="0">
                <a:effectLst/>
                <a:latin typeface="Calibri" panose="020F0502020204030204" pitchFamily="34" charset="0"/>
                <a:ea typeface="Calibri" panose="020F0502020204030204" pitchFamily="34" charset="0"/>
                <a:cs typeface="Arial" panose="020B0604020202020204" pitchFamily="34" charset="0"/>
              </a:rPr>
              <a:t>במפגש זה נעלה למודעות התלמידים את סוגיית </a:t>
            </a:r>
            <a:r>
              <a:rPr lang="he-IL" sz="1200" kern="100" dirty="0" err="1">
                <a:effectLst/>
                <a:latin typeface="Calibri" panose="020F0502020204030204" pitchFamily="34" charset="0"/>
                <a:ea typeface="Calibri" panose="020F0502020204030204" pitchFamily="34" charset="0"/>
                <a:cs typeface="Arial" panose="020B0604020202020204" pitchFamily="34" charset="0"/>
              </a:rPr>
              <a:t>ה"פייק</a:t>
            </a:r>
            <a:r>
              <a:rPr lang="he-IL" sz="1200" kern="100" dirty="0">
                <a:effectLst/>
                <a:latin typeface="Calibri" panose="020F0502020204030204" pitchFamily="34" charset="0"/>
                <a:ea typeface="Calibri" panose="020F0502020204030204" pitchFamily="34" charset="0"/>
                <a:cs typeface="Arial" panose="020B0604020202020204" pitchFamily="34" charset="0"/>
              </a:rPr>
              <a:t> ניוז" (מידע כוזב) על גווניו השונים. כמו כן, נלמד יחד לזהות ולהבחין בין מידע מבוסס, אמין ואיכותי לבין תוכן מטעה או אפילו כזה שעשוי להיות פוגעני</a:t>
            </a:r>
            <a:r>
              <a:rPr lang="en-US" sz="1200" kern="100" dirty="0">
                <a:effectLst/>
                <a:latin typeface="Calibri" panose="020F0502020204030204" pitchFamily="34" charset="0"/>
                <a:ea typeface="Calibri" panose="020F0502020204030204" pitchFamily="34" charset="0"/>
                <a:cs typeface="Arial" panose="020B0604020202020204" pitchFamily="34" charset="0"/>
              </a:rPr>
              <a:t>.</a:t>
            </a:r>
            <a:r>
              <a:rPr lang="he-IL" sz="1200" kern="100" dirty="0">
                <a:effectLst/>
                <a:latin typeface="Calibri" panose="020F0502020204030204" pitchFamily="34" charset="0"/>
                <a:ea typeface="Calibri" panose="020F0502020204030204" pitchFamily="34" charset="0"/>
                <a:cs typeface="Arial" panose="020B0604020202020204" pitchFamily="34" charset="0"/>
              </a:rPr>
              <a:t> נדבר על אחריות בחיפוש אחר מידע וכן בשיתוף מידע ובהפצתו.</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a:t>
            </a:fld>
            <a:endParaRPr lang="he-IL"/>
          </a:p>
        </p:txBody>
      </p:sp>
    </p:spTree>
    <p:extLst>
      <p:ext uri="{BB962C8B-B14F-4D97-AF65-F5344CB8AC3E}">
        <p14:creationId xmlns:p14="http://schemas.microsoft.com/office/powerpoint/2010/main" val="1850481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b="0" dirty="0">
                <a:latin typeface="Calibri" panose="020F0502020204030204" pitchFamily="34" charset="0"/>
                <a:ea typeface="Calibri" panose="020F0502020204030204" pitchFamily="34" charset="0"/>
                <a:cs typeface="Calibri" panose="020F0502020204030204" pitchFamily="34" charset="0"/>
              </a:rPr>
              <a:t>הנחיות למורה – עבודה בקבוצות: </a:t>
            </a:r>
          </a:p>
          <a:p>
            <a:r>
              <a:rPr lang="he-IL" b="0" dirty="0">
                <a:latin typeface="Calibri" panose="020F0502020204030204" pitchFamily="34" charset="0"/>
                <a:ea typeface="Calibri" panose="020F0502020204030204" pitchFamily="34" charset="0"/>
                <a:cs typeface="Calibri" panose="020F0502020204030204" pitchFamily="34" charset="0"/>
              </a:rPr>
              <a:t>מטרת הפעילות הינה להעמיק בסוגים השונים של </a:t>
            </a:r>
            <a:r>
              <a:rPr lang="he-IL" b="0" dirty="0" err="1">
                <a:latin typeface="Calibri" panose="020F0502020204030204" pitchFamily="34" charset="0"/>
                <a:ea typeface="Calibri" panose="020F0502020204030204" pitchFamily="34" charset="0"/>
                <a:cs typeface="Calibri" panose="020F0502020204030204" pitchFamily="34" charset="0"/>
              </a:rPr>
              <a:t>פייק</a:t>
            </a:r>
            <a:r>
              <a:rPr lang="he-IL" b="0" dirty="0">
                <a:latin typeface="Calibri" panose="020F0502020204030204" pitchFamily="34" charset="0"/>
                <a:ea typeface="Calibri" panose="020F0502020204030204" pitchFamily="34" charset="0"/>
                <a:cs typeface="Calibri" panose="020F0502020204030204" pitchFamily="34" charset="0"/>
              </a:rPr>
              <a:t> ניוז תוך ניתוח דוגמאות שונות מסיטואציות/ מצבים אמיתיים שאירעו. בקבוצות ידונו התלמידים בכל מקרה תוך התייחסות לרגשות שעולים בהמשך לחשיפה אליו, זיהוי סוג המידע, המניעים להפצתו וחשיבה על פתרונות.</a:t>
            </a:r>
          </a:p>
          <a:p>
            <a:endParaRPr lang="he-IL" b="0" dirty="0">
              <a:latin typeface="Calibri" panose="020F0502020204030204" pitchFamily="34" charset="0"/>
              <a:ea typeface="Calibri" panose="020F0502020204030204" pitchFamily="34" charset="0"/>
              <a:cs typeface="Calibri" panose="020F0502020204030204" pitchFamily="34" charset="0"/>
            </a:endParaRPr>
          </a:p>
          <a:p>
            <a:r>
              <a:rPr lang="he-IL" b="0" dirty="0">
                <a:latin typeface="Calibri" panose="020F0502020204030204" pitchFamily="34" charset="0"/>
                <a:ea typeface="Calibri" panose="020F0502020204030204" pitchFamily="34" charset="0"/>
                <a:cs typeface="Calibri" panose="020F0502020204030204" pitchFamily="34" charset="0"/>
              </a:rPr>
              <a:t>מהלך: המורה תחלק לכל קבוצה נספח (ראו בסוף המצגת) ותנחה את התלמידים לסרוק את הברקוד המופיע בנספח על מנת לצפות בתוכן המקוון הנמצא בו. לאחר מכן, יתבקשו התלמידים לענות על השאלות שבנספח תוך קיום דיון בקבוצה. </a:t>
            </a:r>
            <a:r>
              <a:rPr lang="he-IL" dirty="0"/>
              <a:t>ניתן להיעזר בשקופית מס' 19 כדי לסווג את סוג המידע הכוזב שמוצג בכל נספח.</a:t>
            </a:r>
            <a:endParaRPr lang="he-IL" b="0" dirty="0">
              <a:latin typeface="Calibri" panose="020F0502020204030204" pitchFamily="34" charset="0"/>
              <a:ea typeface="Calibri" panose="020F0502020204030204" pitchFamily="34" charset="0"/>
              <a:cs typeface="Calibri" panose="020F0502020204030204" pitchFamily="34" charset="0"/>
            </a:endParaRPr>
          </a:p>
          <a:p>
            <a:endParaRPr lang="he-IL" b="0" dirty="0"/>
          </a:p>
          <a:p>
            <a:endParaRPr lang="he-IL" b="0" dirty="0"/>
          </a:p>
          <a:p>
            <a:endParaRPr lang="he-IL" dirty="0"/>
          </a:p>
        </p:txBody>
      </p:sp>
      <p:sp>
        <p:nvSpPr>
          <p:cNvPr id="4" name="Slide Number Placeholder 3"/>
          <p:cNvSpPr>
            <a:spLocks noGrp="1"/>
          </p:cNvSpPr>
          <p:nvPr>
            <p:ph type="sldNum" sz="quarter" idx="5"/>
          </p:nvPr>
        </p:nvSpPr>
        <p:spPr/>
        <p:txBody>
          <a:bodyPr/>
          <a:lstStyle/>
          <a:p>
            <a:fld id="{4D09FABA-6F11-4152-9F65-7E0FE3E5FE2E}" type="slidenum">
              <a:rPr lang="he-IL" smtClean="0"/>
              <a:t>10</a:t>
            </a:fld>
            <a:endParaRPr lang="he-IL"/>
          </a:p>
        </p:txBody>
      </p:sp>
    </p:spTree>
    <p:extLst>
      <p:ext uri="{BB962C8B-B14F-4D97-AF65-F5344CB8AC3E}">
        <p14:creationId xmlns:p14="http://schemas.microsoft.com/office/powerpoint/2010/main" val="344056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11</a:t>
            </a:fld>
            <a:endParaRPr lang="he-IL"/>
          </a:p>
        </p:txBody>
      </p:sp>
    </p:spTree>
    <p:extLst>
      <p:ext uri="{BB962C8B-B14F-4D97-AF65-F5344CB8AC3E}">
        <p14:creationId xmlns:p14="http://schemas.microsoft.com/office/powerpoint/2010/main" val="4169615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12</a:t>
            </a:fld>
            <a:endParaRPr lang="he-IL"/>
          </a:p>
        </p:txBody>
      </p:sp>
    </p:spTree>
    <p:extLst>
      <p:ext uri="{BB962C8B-B14F-4D97-AF65-F5344CB8AC3E}">
        <p14:creationId xmlns:p14="http://schemas.microsoft.com/office/powerpoint/2010/main" val="981406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13</a:t>
            </a:fld>
            <a:endParaRPr lang="he-IL"/>
          </a:p>
        </p:txBody>
      </p:sp>
    </p:spTree>
    <p:extLst>
      <p:ext uri="{BB962C8B-B14F-4D97-AF65-F5344CB8AC3E}">
        <p14:creationId xmlns:p14="http://schemas.microsoft.com/office/powerpoint/2010/main" val="3772745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14</a:t>
            </a:fld>
            <a:endParaRPr lang="he-IL"/>
          </a:p>
        </p:txBody>
      </p:sp>
    </p:spTree>
    <p:extLst>
      <p:ext uri="{BB962C8B-B14F-4D97-AF65-F5344CB8AC3E}">
        <p14:creationId xmlns:p14="http://schemas.microsoft.com/office/powerpoint/2010/main" val="326143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למורה:</a:t>
            </a:r>
          </a:p>
          <a:p>
            <a:r>
              <a:rPr lang="he-IL" dirty="0"/>
              <a:t>נושא </a:t>
            </a:r>
            <a:r>
              <a:rPr lang="he-IL" dirty="0" err="1"/>
              <a:t>הפייקניוז</a:t>
            </a:r>
            <a:r>
              <a:rPr lang="he-IL" dirty="0"/>
              <a:t> באמצעות שימוש בכלי בינה מלאכותית הינו נושא מורכב מאחר ותחום זה מחד נמצא בחיתוליו ומאידך פותח פתח לאפשרויות רבות ומגוונות שטרם נראו בעבר. </a:t>
            </a:r>
          </a:p>
          <a:p>
            <a:r>
              <a:rPr lang="he-IL" dirty="0"/>
              <a:t>יש להדגיש כי כלי הבינה המלאכותית עשויים להיות יעילים ולתרום רבות ליצירה, למוזיקה, לכתיבת קוד </a:t>
            </a:r>
            <a:r>
              <a:rPr lang="he-IL" dirty="0" err="1"/>
              <a:t>וכו</a:t>
            </a:r>
            <a:r>
              <a:rPr lang="he-IL" dirty="0"/>
              <a:t>'. זאת כמובן שהדבר נעשה בכפוף לזכויות יוצרים ולהסכמת הדמויות המופיעות ביצירה במידה ומדובר באנשים בשר ודם במציאות. עם זאת, יש לשים לב כי שימוש בבינה מלאכותית עשוי להפר כללים ואף חוקים שונים ועשוי להיות פוגעני.</a:t>
            </a:r>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15</a:t>
            </a:fld>
            <a:endParaRPr lang="he-IL"/>
          </a:p>
        </p:txBody>
      </p:sp>
    </p:spTree>
    <p:extLst>
      <p:ext uri="{BB962C8B-B14F-4D97-AF65-F5344CB8AC3E}">
        <p14:creationId xmlns:p14="http://schemas.microsoft.com/office/powerpoint/2010/main" val="3854148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16</a:t>
            </a:fld>
            <a:endParaRPr lang="he-IL"/>
          </a:p>
        </p:txBody>
      </p:sp>
    </p:spTree>
    <p:extLst>
      <p:ext uri="{BB962C8B-B14F-4D97-AF65-F5344CB8AC3E}">
        <p14:creationId xmlns:p14="http://schemas.microsoft.com/office/powerpoint/2010/main" val="1904286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dirty="0"/>
              <a:t>הערות למורה: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dirty="0"/>
              <a:t>המורה תציג בפני התלמידים את כלי </a:t>
            </a:r>
            <a:r>
              <a:rPr lang="he-IL" sz="1800" b="0" dirty="0" err="1"/>
              <a:t>ה"חוס"ן</a:t>
            </a:r>
            <a:r>
              <a:rPr lang="he-IL" sz="1800" b="0" dirty="0"/>
              <a:t>", הכולל אסטרטגיות התמודדות עם </a:t>
            </a:r>
            <a:r>
              <a:rPr lang="he-IL" sz="1800" b="0" dirty="0" err="1"/>
              <a:t>פייקניוז</a:t>
            </a:r>
            <a:r>
              <a:rPr lang="he-IL" sz="1800" b="0" dirty="0"/>
              <a:t> לשמירה על חוסן דיגיטלי. הכלי כולל שאלות המרחיבות את ארגז הכלים של התלמידים לפתח מודעות לתופעה ולהבחין בצורה מושכלת בין מידע אמין למידע כוזב ברשת.</a:t>
            </a:r>
            <a:endParaRPr lang="he-IL" sz="1800" b="1" kern="100" dirty="0">
              <a:solidFill>
                <a:srgbClr val="1F4E79"/>
              </a:solidFill>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endParaRPr lang="he-IL" sz="1800" b="1" kern="100" dirty="0">
              <a:solidFill>
                <a:srgbClr val="1F4E79"/>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lgn="r" rtl="1">
              <a:lnSpc>
                <a:spcPct val="107000"/>
              </a:lnSpc>
              <a:spcAft>
                <a:spcPts val="800"/>
              </a:spcAft>
              <a:buFont typeface="Arial" panose="020B0604020202020204" pitchFamily="34" charset="0"/>
              <a:buChar char="•"/>
            </a:pPr>
            <a:r>
              <a:rPr lang="he-IL" sz="1800" b="0" kern="100" dirty="0">
                <a:solidFill>
                  <a:srgbClr val="1F4E79"/>
                </a:solidFill>
                <a:effectLst/>
                <a:latin typeface="Calibri" panose="020F0502020204030204" pitchFamily="34" charset="0"/>
                <a:ea typeface="Calibri" panose="020F0502020204030204" pitchFamily="34" charset="0"/>
                <a:cs typeface="Arial" panose="020B0604020202020204" pitchFamily="34" charset="0"/>
              </a:rPr>
              <a:t>המידע מתבסס על המסמכים הבאים:</a:t>
            </a:r>
          </a:p>
          <a:p>
            <a:pPr marL="0" indent="0" algn="r" rtl="1">
              <a:lnSpc>
                <a:spcPct val="107000"/>
              </a:lnSpc>
              <a:spcAft>
                <a:spcPts val="800"/>
              </a:spcAft>
              <a:buFont typeface="Arial" panose="020B0604020202020204" pitchFamily="34" charset="0"/>
              <a:buNone/>
            </a:pPr>
            <a:r>
              <a:rPr lang="he-IL" sz="1800" b="0" kern="100" dirty="0">
                <a:solidFill>
                  <a:srgbClr val="1F4E79"/>
                </a:solidFill>
                <a:effectLst/>
                <a:latin typeface="Calibri" panose="020F0502020204030204" pitchFamily="34" charset="0"/>
                <a:ea typeface="Calibri" panose="020F0502020204030204" pitchFamily="34" charset="0"/>
                <a:cs typeface="Arial" panose="020B0604020202020204" pitchFamily="34" charset="0"/>
              </a:rPr>
              <a:t> -מסמך "אמת או קשקוש- מדריך קצר לזיהוי מידע אמין באינטרנט" מטעם איגוד האינטרנט הישראלי: </a:t>
            </a:r>
            <a:r>
              <a:rPr lang="en-US" sz="1800" b="1" u="sng" kern="100" dirty="0">
                <a:solidFill>
                  <a:srgbClr val="1F4E79"/>
                </a:solidFill>
                <a:effectLst/>
                <a:latin typeface="Calibri" panose="020F0502020204030204" pitchFamily="34" charset="0"/>
                <a:ea typeface="Calibri" panose="020F0502020204030204" pitchFamily="34" charset="0"/>
                <a:cs typeface="Arial" panose="020B0604020202020204" pitchFamily="34" charset="0"/>
                <a:hlinkClick r:id="rId3"/>
              </a:rPr>
              <a:t>https://www.isoc.org.il/truth-or-nonsense</a:t>
            </a:r>
            <a:r>
              <a:rPr lang="en-US" sz="1800" b="1" u="sng" kern="100" dirty="0">
                <a:solidFill>
                  <a:srgbClr val="1F4E79"/>
                </a:solidFill>
                <a:effectLst/>
                <a:latin typeface="Calibri" panose="020F0502020204030204" pitchFamily="34" charset="0"/>
                <a:ea typeface="Calibri" panose="020F0502020204030204" pitchFamily="34" charset="0"/>
                <a:cs typeface="Arial" panose="020B0604020202020204" pitchFamily="34" charset="0"/>
              </a:rPr>
              <a:t>:</a:t>
            </a:r>
            <a:endParaRPr lang="he-IL" sz="1800" b="1" u="sng" kern="100" dirty="0">
              <a:solidFill>
                <a:srgbClr val="1F4E79"/>
              </a:solidFill>
              <a:effectLst/>
              <a:latin typeface="Calibri" panose="020F0502020204030204" pitchFamily="34" charset="0"/>
              <a:ea typeface="Calibri" panose="020F0502020204030204" pitchFamily="34" charset="0"/>
              <a:cs typeface="Arial" panose="020B0604020202020204" pitchFamily="34" charset="0"/>
            </a:endParaRPr>
          </a:p>
          <a:p>
            <a:pPr marL="0" indent="0" algn="r" rtl="1">
              <a:lnSpc>
                <a:spcPct val="107000"/>
              </a:lnSpc>
              <a:spcAft>
                <a:spcPts val="800"/>
              </a:spcAft>
              <a:buFont typeface="Arial" panose="020B0604020202020204" pitchFamily="34" charset="0"/>
              <a:buNone/>
            </a:pPr>
            <a:r>
              <a:rPr lang="he-IL" sz="1800" b="0" u="none" kern="100" dirty="0">
                <a:solidFill>
                  <a:srgbClr val="1F4E79"/>
                </a:solidFill>
                <a:effectLst/>
                <a:latin typeface="Calibri" panose="020F0502020204030204" pitchFamily="34" charset="0"/>
                <a:ea typeface="Calibri" panose="020F0502020204030204" pitchFamily="34" charset="0"/>
                <a:cs typeface="Arial" panose="020B0604020202020204" pitchFamily="34" charset="0"/>
              </a:rPr>
              <a:t>-מסמך מהיחידה של מערך הסייבר הלאומי</a:t>
            </a:r>
            <a:r>
              <a:rPr lang="he-IL" sz="1800" b="0" u="none" kern="100" dirty="0">
                <a:effectLst/>
                <a:latin typeface="Calibri" panose="020F0502020204030204" pitchFamily="34" charset="0"/>
                <a:ea typeface="Calibri" panose="020F0502020204030204" pitchFamily="34" charset="0"/>
                <a:cs typeface="Arial" panose="020B0604020202020204" pitchFamily="34" charset="0"/>
              </a:rPr>
              <a:t> </a:t>
            </a:r>
            <a:r>
              <a:rPr lang="he-IL" sz="1800" kern="100" dirty="0">
                <a:effectLst/>
                <a:latin typeface="Calibri" panose="020F0502020204030204" pitchFamily="34" charset="0"/>
                <a:ea typeface="Calibri" panose="020F0502020204030204" pitchFamily="34" charset="0"/>
                <a:cs typeface="Arial" panose="020B0604020202020204" pitchFamily="34" charset="0"/>
              </a:rPr>
              <a:t>מכתובת :</a:t>
            </a:r>
            <a:r>
              <a:rPr lang="en-US" sz="1800" kern="100" dirty="0">
                <a:effectLst/>
                <a:latin typeface="Calibri" panose="020F0502020204030204" pitchFamily="34" charset="0"/>
                <a:ea typeface="Calibri" panose="020F0502020204030204" pitchFamily="34" charset="0"/>
                <a:cs typeface="Arial" panose="020B0604020202020204" pitchFamily="34" charset="0"/>
              </a:rPr>
              <a:t>https://www.gov.il/he/departments/news/fake_news2311</a:t>
            </a:r>
            <a:endParaRPr lang="he-IL" sz="1800" kern="1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lnSpc>
                <a:spcPct val="107000"/>
              </a:lnSpc>
              <a:spcAft>
                <a:spcPts val="800"/>
              </a:spcAft>
              <a:buFont typeface="Arial" panose="020B0604020202020204" pitchFamily="34" charset="0"/>
              <a:buNone/>
            </a:pPr>
            <a:endParaRPr lang="he-IL" sz="1800" kern="1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lnSpc>
                <a:spcPct val="107000"/>
              </a:lnSpc>
              <a:spcAft>
                <a:spcPts val="800"/>
              </a:spcAft>
              <a:buFont typeface="Arial" panose="020B0604020202020204" pitchFamily="34" charset="0"/>
              <a:buNone/>
            </a:pPr>
            <a:r>
              <a:rPr lang="he-IL" sz="1800" kern="100" dirty="0">
                <a:effectLst/>
                <a:latin typeface="Calibri" panose="020F0502020204030204" pitchFamily="34" charset="0"/>
                <a:ea typeface="Calibri" panose="020F0502020204030204" pitchFamily="34" charset="0"/>
                <a:cs typeface="Arial" panose="020B0604020202020204" pitchFamily="34" charset="0"/>
              </a:rPr>
              <a:t>ניתן להרחיב בהתאם לשיח המתפתח בכיתה אודות הנקודות הבאות:</a:t>
            </a:r>
          </a:p>
          <a:p>
            <a:pPr marL="0" indent="0" algn="r" rtl="1">
              <a:lnSpc>
                <a:spcPct val="107000"/>
              </a:lnSpc>
              <a:spcAft>
                <a:spcPts val="800"/>
              </a:spcAft>
              <a:buFont typeface="Arial" panose="020B0604020202020204" pitchFamily="34" charset="0"/>
              <a:buNone/>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gn="r" rtl="1">
              <a:lnSpc>
                <a:spcPct val="107000"/>
              </a:lnSpc>
              <a:buFont typeface="+mj-lt"/>
              <a:buNone/>
            </a:pPr>
            <a:r>
              <a:rPr lang="he-IL" sz="1800" b="1" kern="100" dirty="0">
                <a:effectLst/>
                <a:latin typeface="Calibri" panose="020F0502020204030204" pitchFamily="34" charset="0"/>
                <a:ea typeface="Calibri" panose="020F0502020204030204" pitchFamily="34" charset="0"/>
                <a:cs typeface="Arial" panose="020B0604020202020204" pitchFamily="34" charset="0"/>
              </a:rPr>
              <a:t>1. נחפש מידע באופן פעיל וחכם</a:t>
            </a:r>
            <a:r>
              <a:rPr lang="en-US" sz="1800" b="1" kern="100" dirty="0">
                <a:effectLst/>
                <a:latin typeface="Calibri" panose="020F0502020204030204" pitchFamily="34" charset="0"/>
                <a:ea typeface="Calibri" panose="020F0502020204030204" pitchFamily="34" charset="0"/>
                <a:cs typeface="Arial" panose="020B0604020202020204" pitchFamily="34" charset="0"/>
              </a:rPr>
              <a: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pPr>
            <a:r>
              <a:rPr lang="he-IL" sz="1800" kern="100" dirty="0">
                <a:effectLst/>
                <a:latin typeface="Calibri" panose="020F0502020204030204" pitchFamily="34" charset="0"/>
                <a:ea typeface="Calibri" panose="020F0502020204030204" pitchFamily="34" charset="0"/>
                <a:cs typeface="Arial" panose="020B0604020202020204" pitchFamily="34" charset="0"/>
              </a:rPr>
              <a:t>באינטרנט ניתן להבחין בין שני סוגי מידע: מידע שאנו מחפשים ומוצאים באופן אקטיבי ויזום, לעומת מידע שמגיע אלינו באופן אקראי או אוטומטי, למשל דרך רשתות חברתיות. בגלישה ברשתות חברתיות אין לנו שליטה על התוכן שאנחנו צורכים. לכן, עדיף לחפש באופן פעיל את המידע שמעניין אותנו ולבחור מקורות מידע מומלצים או מוכרים.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gn="r" rtl="1">
              <a:lnSpc>
                <a:spcPct val="107000"/>
              </a:lnSpc>
              <a:buFont typeface="+mj-lt"/>
              <a:buNone/>
            </a:pPr>
            <a:r>
              <a:rPr lang="he-IL" sz="1800" b="1" kern="100" dirty="0">
                <a:effectLst/>
                <a:latin typeface="Calibri" panose="020F0502020204030204" pitchFamily="34" charset="0"/>
                <a:ea typeface="Calibri" panose="020F0502020204030204" pitchFamily="34" charset="0"/>
                <a:cs typeface="Arial" panose="020B0604020202020204" pitchFamily="34" charset="0"/>
              </a:rPr>
              <a:t>2. נבדוק את מקור המידע שצורכים</a:t>
            </a:r>
            <a:r>
              <a:rPr lang="en-US" sz="1800" b="1" kern="100" dirty="0">
                <a:effectLst/>
                <a:latin typeface="Calibri" panose="020F0502020204030204" pitchFamily="34" charset="0"/>
                <a:ea typeface="Calibri" panose="020F0502020204030204" pitchFamily="34" charset="0"/>
                <a:cs typeface="Arial" panose="020B0604020202020204" pitchFamily="34" charset="0"/>
              </a:rPr>
              <a: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pPr>
            <a:r>
              <a:rPr lang="he-IL" sz="1800" kern="100" dirty="0">
                <a:effectLst/>
                <a:latin typeface="Calibri" panose="020F0502020204030204" pitchFamily="34" charset="0"/>
                <a:ea typeface="Calibri" panose="020F0502020204030204" pitchFamily="34" charset="0"/>
                <a:cs typeface="Arial" panose="020B0604020202020204" pitchFamily="34" charset="0"/>
              </a:rPr>
              <a:t>נבדוק מאיפה הגיע המידע שמצאנו ברשת – האם מאתר חדשותי מוכר, אתר מקצועי, או לחילופין, מדובר באתר או קבוצה ברשת שאיננו מכירים ולא ידוע מי הכותבים שלו ומי עומד מאחורי המידע. כדאי לבדוק האם מקור המידע הוא אמין, או שיתכן ויש מטרת רווח מהפצת סוג המידע. חשוב לבדוק גם מה תאריך הידיעה? האם ייתכן שמדובר בידיעה ישנה שכבר אינה רלבנטית</a:t>
            </a:r>
            <a:r>
              <a:rPr lang="en-US" sz="1800" kern="100" dirty="0">
                <a:effectLst/>
                <a:latin typeface="Calibri" panose="020F0502020204030204" pitchFamily="34" charset="0"/>
                <a:ea typeface="Calibri" panose="020F0502020204030204" pitchFamily="34" charset="0"/>
                <a:cs typeface="Arial" panose="020B0604020202020204" pitchFamily="34" charset="0"/>
              </a:rPr>
              <a:t>?</a:t>
            </a:r>
          </a:p>
          <a:p>
            <a:pPr marL="0" lvl="0" indent="0" algn="r" rtl="1">
              <a:lnSpc>
                <a:spcPct val="107000"/>
              </a:lnSpc>
              <a:buFont typeface="+mj-lt"/>
              <a:buNone/>
            </a:pPr>
            <a:r>
              <a:rPr lang="he-IL" sz="1800" b="1" kern="100" dirty="0">
                <a:effectLst/>
                <a:latin typeface="Calibri" panose="020F0502020204030204" pitchFamily="34" charset="0"/>
                <a:ea typeface="Calibri" panose="020F0502020204030204" pitchFamily="34" charset="0"/>
                <a:cs typeface="Arial" panose="020B0604020202020204" pitchFamily="34" charset="0"/>
              </a:rPr>
              <a:t>3. נצליב מקורות מידע</a:t>
            </a:r>
            <a:r>
              <a:rPr lang="en-US" sz="1800" b="1" kern="100" dirty="0">
                <a:effectLst/>
                <a:latin typeface="Calibri" panose="020F0502020204030204" pitchFamily="34" charset="0"/>
                <a:ea typeface="Calibri" panose="020F0502020204030204" pitchFamily="34" charset="0"/>
                <a:cs typeface="Arial" panose="020B0604020202020204" pitchFamily="34" charset="0"/>
              </a:rPr>
              <a: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pPr>
            <a:r>
              <a:rPr lang="he-IL" sz="1800" kern="100" dirty="0">
                <a:effectLst/>
                <a:latin typeface="Calibri" panose="020F0502020204030204" pitchFamily="34" charset="0"/>
                <a:ea typeface="Calibri" panose="020F0502020204030204" pitchFamily="34" charset="0"/>
                <a:cs typeface="Arial" panose="020B0604020202020204" pitchFamily="34" charset="0"/>
              </a:rPr>
              <a:t>כשקיבלנו או מצאנו מידע שנראה לנו מעניין אך גם מפתיע ולא מוכר, מומלץ לבדוק אם הוא מצוי גם במקורות מידע מהימנים אחרים. זה נכון במיוחד עבור מידע שהגיע ברשתות חברתיות או קבוצות שונות ובעיקר אם מבקשים ממני להפיץ אותו הלאה. ייתכן שמדובר במידע שגוי</a:t>
            </a:r>
            <a:r>
              <a:rPr lang="en-US" sz="1800" kern="100" dirty="0">
                <a:effectLst/>
                <a:latin typeface="Calibri" panose="020F0502020204030204" pitchFamily="34" charset="0"/>
                <a:ea typeface="Calibri" panose="020F0502020204030204" pitchFamily="34" charset="0"/>
                <a:cs typeface="Arial" panose="020B0604020202020204" pitchFamily="34" charset="0"/>
              </a:rPr>
              <a:t>.</a:t>
            </a:r>
          </a:p>
          <a:p>
            <a:pPr marL="0" lvl="0" indent="0" algn="r" rtl="1">
              <a:lnSpc>
                <a:spcPct val="107000"/>
              </a:lnSpc>
              <a:buFont typeface="+mj-lt"/>
              <a:buNone/>
            </a:pPr>
            <a:r>
              <a:rPr lang="he-IL" sz="1800" b="1" kern="100" dirty="0">
                <a:effectLst/>
                <a:latin typeface="Calibri" panose="020F0502020204030204" pitchFamily="34" charset="0"/>
                <a:ea typeface="Calibri" panose="020F0502020204030204" pitchFamily="34" charset="0"/>
                <a:cs typeface="Arial" panose="020B0604020202020204" pitchFamily="34" charset="0"/>
              </a:rPr>
              <a:t>4. נשתמש גם במידע מחוץ לרשת</a:t>
            </a:r>
            <a:r>
              <a:rPr lang="en-US" sz="1800" b="1" kern="100" dirty="0">
                <a:effectLst/>
                <a:latin typeface="Calibri" panose="020F0502020204030204" pitchFamily="34" charset="0"/>
                <a:ea typeface="Calibri" panose="020F0502020204030204" pitchFamily="34" charset="0"/>
                <a:cs typeface="Arial" panose="020B0604020202020204" pitchFamily="34" charset="0"/>
              </a:rPr>
              <a:t>:</a:t>
            </a:r>
            <a:r>
              <a:rPr lang="he-IL" sz="1800" b="1" kern="100" dirty="0">
                <a:effectLst/>
                <a:latin typeface="Calibri" panose="020F0502020204030204" pitchFamily="34" charset="0"/>
                <a:ea typeface="Calibri" panose="020F0502020204030204" pitchFamily="34" charset="0"/>
                <a:cs typeface="Arial" panose="020B0604020202020204" pitchFamily="34" charset="0"/>
              </a:rPr>
              <a:t>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pPr>
            <a:r>
              <a:rPr lang="he-IL" sz="1800" kern="100" dirty="0">
                <a:effectLst/>
                <a:latin typeface="Calibri" panose="020F0502020204030204" pitchFamily="34" charset="0"/>
                <a:ea typeface="Calibri" panose="020F0502020204030204" pitchFamily="34" charset="0"/>
                <a:cs typeface="Arial" panose="020B0604020202020204" pitchFamily="34" charset="0"/>
              </a:rPr>
              <a:t>האינטרנט הוא מקור מידע עשיר ומעניין אבל הוא לא צריך להחליף לחלוטין את מקורות המידע האחרים שנמצאים מחוץ לרשת – כמו כלי תקשורת, אטלסים, אנציקלופדיות או ספרי עיון. מינונים זה כל העניין.</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gn="r" rtl="1">
              <a:lnSpc>
                <a:spcPct val="107000"/>
              </a:lnSpc>
              <a:buFont typeface="+mj-lt"/>
              <a:buNone/>
            </a:pPr>
            <a:r>
              <a:rPr lang="he-IL" sz="1800" b="1" kern="100" dirty="0">
                <a:effectLst/>
                <a:latin typeface="Calibri" panose="020F0502020204030204" pitchFamily="34" charset="0"/>
                <a:ea typeface="Calibri" panose="020F0502020204030204" pitchFamily="34" charset="0"/>
                <a:cs typeface="Arial" panose="020B0604020202020204" pitchFamily="34" charset="0"/>
              </a:rPr>
              <a:t>5. נהיה צרכני מידע זהירים</a:t>
            </a:r>
            <a:r>
              <a:rPr lang="en-US" sz="1800" b="1" kern="100" dirty="0">
                <a:effectLst/>
                <a:latin typeface="Calibri" panose="020F0502020204030204" pitchFamily="34" charset="0"/>
                <a:ea typeface="Calibri" panose="020F0502020204030204" pitchFamily="34" charset="0"/>
                <a:cs typeface="Arial" panose="020B0604020202020204" pitchFamily="34" charset="0"/>
              </a:rPr>
              <a: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pPr>
            <a:r>
              <a:rPr lang="he-IL" sz="1800" kern="100" dirty="0">
                <a:effectLst/>
                <a:latin typeface="Calibri" panose="020F0502020204030204" pitchFamily="34" charset="0"/>
                <a:ea typeface="Calibri" panose="020F0502020204030204" pitchFamily="34" charset="0"/>
                <a:cs typeface="Arial" panose="020B0604020202020204" pitchFamily="34" charset="0"/>
              </a:rPr>
              <a:t>עצם המודעות לחשיבות של לקיחת אחריות על המידע שאנו צורכים או מפיצים, תאפשר לנו לפתח יותר ביקורת ולהבין האם המידע נשמע לנו מלכתחילה הגיוני, או לא. אין ספק שידע הינו כוח, אבל בעידן של הצפת מידע, צריכה להיות אחריות רבה יותר.</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gn="r" rtl="1">
              <a:lnSpc>
                <a:spcPct val="107000"/>
              </a:lnSpc>
              <a:buFont typeface="+mj-lt"/>
              <a:buNone/>
            </a:pPr>
            <a:r>
              <a:rPr lang="he-IL" sz="1800" b="1" kern="100" dirty="0">
                <a:effectLst/>
                <a:latin typeface="Calibri" panose="020F0502020204030204" pitchFamily="34" charset="0"/>
                <a:ea typeface="Calibri" panose="020F0502020204030204" pitchFamily="34" charset="0"/>
                <a:cs typeface="Arial" panose="020B0604020202020204" pitchFamily="34" charset="0"/>
              </a:rPr>
              <a:t>6. במקום יד קלה על מקלדת, נהיה אחראים ונימנע מהפצת מידע שגוי</a:t>
            </a:r>
            <a:r>
              <a:rPr lang="en-US" sz="1800" b="1" kern="100" dirty="0">
                <a:effectLst/>
                <a:latin typeface="Calibri" panose="020F0502020204030204" pitchFamily="34" charset="0"/>
                <a:ea typeface="Calibri" panose="020F0502020204030204" pitchFamily="34" charset="0"/>
                <a:cs typeface="Arial" panose="020B0604020202020204" pitchFamily="34" charset="0"/>
              </a:rPr>
              <a: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pPr>
            <a:r>
              <a:rPr lang="he-IL" sz="1800" kern="100" dirty="0">
                <a:effectLst/>
                <a:latin typeface="Calibri" panose="020F0502020204030204" pitchFamily="34" charset="0"/>
                <a:ea typeface="Calibri" panose="020F0502020204030204" pitchFamily="34" charset="0"/>
                <a:cs typeface="Arial" panose="020B0604020202020204" pitchFamily="34" charset="0"/>
              </a:rPr>
              <a:t>מחקרים רבים גילו כי ידיעות מזויפות, שגויות או מטעות, מופצות אפילו מהר יותר מידיעות אמיתיות ומבוססות. לכן, יש לנו תפקיד חשוב בעצירת הפצה של מידע שקרי והנזקים הנלווים לו. חשוב להימנע מהפצת מידע שלא בדקתם את תוכנו ויש לכם ספק לגבי האמינות והביסוס שלו</a:t>
            </a:r>
            <a:r>
              <a:rPr lang="en-US" sz="1800" kern="100" dirty="0">
                <a:effectLst/>
                <a:latin typeface="Calibri" panose="020F0502020204030204" pitchFamily="34" charset="0"/>
                <a:ea typeface="Calibri" panose="020F0502020204030204" pitchFamily="34" charset="0"/>
                <a:cs typeface="Arial" panose="020B0604020202020204" pitchFamily="34" charset="0"/>
              </a:rPr>
              <a:t>.</a:t>
            </a:r>
          </a:p>
          <a:p>
            <a:pPr marL="457200" algn="r" rtl="1">
              <a:lnSpc>
                <a:spcPct val="107000"/>
              </a:lnSpc>
              <a:spcAft>
                <a:spcPts val="800"/>
              </a:spcAft>
            </a:pPr>
            <a:r>
              <a:rPr lang="he-IL" sz="1800" kern="100" dirty="0">
                <a:effectLst/>
                <a:latin typeface="Calibri" panose="020F0502020204030204" pitchFamily="34" charset="0"/>
                <a:ea typeface="Calibri" panose="020F0502020204030204" pitchFamily="34" charset="0"/>
                <a:cs typeface="Arial" panose="020B0604020202020204" pitchFamily="34" charset="0"/>
              </a:rPr>
              <a:t>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17</a:t>
            </a:fld>
            <a:endParaRPr lang="he-IL"/>
          </a:p>
        </p:txBody>
      </p:sp>
    </p:spTree>
    <p:extLst>
      <p:ext uri="{BB962C8B-B14F-4D97-AF65-F5344CB8AC3E}">
        <p14:creationId xmlns:p14="http://schemas.microsoft.com/office/powerpoint/2010/main" val="2034743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למורה:</a:t>
            </a:r>
          </a:p>
          <a:p>
            <a:r>
              <a:rPr lang="he-IL" dirty="0"/>
              <a:t>נתייחס לאחריות החברתית של כל אחד מאיתנו במניעת הפצת "</a:t>
            </a:r>
            <a:r>
              <a:rPr lang="he-IL" dirty="0" err="1"/>
              <a:t>פייקניוז</a:t>
            </a:r>
            <a:r>
              <a:rPr lang="he-IL" dirty="0"/>
              <a:t>" באמצעות צפייה בסרטון העוסק ב"שתפת" של מידע כוזב. הסרטון מעלה למודעות את תופעת המידע הכוזב ברשת, תוך דגש על הפן האקטיבי של מקבל </a:t>
            </a:r>
            <a:r>
              <a:rPr lang="he-IL" dirty="0" err="1"/>
              <a:t>הפייקניוז</a:t>
            </a:r>
            <a:r>
              <a:rPr lang="he-IL" dirty="0"/>
              <a:t> ומעבירו הלאה. </a:t>
            </a:r>
          </a:p>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D09FABA-6F11-4152-9F65-7E0FE3E5FE2E}"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18</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43501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4D09FABA-6F11-4152-9F65-7E0FE3E5FE2E}" type="slidenum">
              <a:rPr lang="he-IL" smtClean="0"/>
              <a:t>19</a:t>
            </a:fld>
            <a:endParaRPr lang="he-IL"/>
          </a:p>
        </p:txBody>
      </p:sp>
    </p:spTree>
    <p:extLst>
      <p:ext uri="{BB962C8B-B14F-4D97-AF65-F5344CB8AC3E}">
        <p14:creationId xmlns:p14="http://schemas.microsoft.com/office/powerpoint/2010/main" val="228475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הנחיות למורה:</a:t>
            </a:r>
          </a:p>
          <a:p>
            <a:r>
              <a:rPr lang="he-IL" dirty="0"/>
              <a:t>כפתיח לשיעור, נזמין את התלמידים להתחלק לזוגות ולשחק על פי ההנחיות המוצגות בשקופית.</a:t>
            </a:r>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2</a:t>
            </a:fld>
            <a:endParaRPr lang="he-IL"/>
          </a:p>
        </p:txBody>
      </p:sp>
    </p:spTree>
    <p:extLst>
      <p:ext uri="{BB962C8B-B14F-4D97-AF65-F5344CB8AC3E}">
        <p14:creationId xmlns:p14="http://schemas.microsoft.com/office/powerpoint/2010/main" val="3323109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הערות למורה: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0" dirty="0"/>
              <a:t>המורה תציג לתלמידים את סיכום השיעור והמסרים המרכזיים שבבסיסו.</a:t>
            </a:r>
          </a:p>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D09FABA-6F11-4152-9F65-7E0FE3E5FE2E}"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20</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811856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למורה:</a:t>
            </a:r>
          </a:p>
          <a:p>
            <a:r>
              <a:rPr lang="he-IL" dirty="0"/>
              <a:t>ליישום כלי </a:t>
            </a:r>
            <a:r>
              <a:rPr lang="he-IL" dirty="0" err="1"/>
              <a:t>החוס"ן</a:t>
            </a:r>
            <a:r>
              <a:rPr lang="he-IL" dirty="0"/>
              <a:t> הדיגיטלי, נזמין את התלמידים למשחק "</a:t>
            </a:r>
            <a:r>
              <a:rPr lang="en-US" dirty="0"/>
              <a:t>Fact</a:t>
            </a:r>
            <a:r>
              <a:rPr lang="he-IL" dirty="0"/>
              <a:t> או </a:t>
            </a:r>
            <a:r>
              <a:rPr lang="en-US" dirty="0"/>
              <a:t>"Fake</a:t>
            </a:r>
            <a:r>
              <a:rPr lang="he-IL" dirty="0"/>
              <a:t> תוך שימוש בתבחינים: </a:t>
            </a:r>
          </a:p>
          <a:p>
            <a:r>
              <a:rPr lang="he-IL" dirty="0"/>
              <a:t>ח- חוכמת ההיגיון, ו-ויראליות המידע, ס- סינון המידע, נ- נמנע מהפצה.</a:t>
            </a:r>
          </a:p>
          <a:p>
            <a:r>
              <a:rPr lang="he-IL" dirty="0"/>
              <a:t>במהלך המשחק יוצגו בפני התלמידים כותרות שונות. התלמידים יבחנו את המוצג בשקופית על פי התבחינים ויערכו הצבעה לגבי כל מקרה- האם הכותרת היא "</a:t>
            </a:r>
            <a:r>
              <a:rPr lang="en-US" dirty="0"/>
              <a:t>Fact</a:t>
            </a:r>
            <a:r>
              <a:rPr lang="he-IL" dirty="0"/>
              <a:t>" (עובדה) או "</a:t>
            </a:r>
            <a:r>
              <a:rPr lang="en-US" dirty="0"/>
              <a:t>Fake</a:t>
            </a:r>
            <a:r>
              <a:rPr lang="he-IL" dirty="0"/>
              <a:t>" (זיוף, כזב). בתום כל הצבעה יש ללחוץ על התשובה שנבחרה ברוב קולות ולבדוק האם הבחירה הייתה נכונה (ניתן להרחיב ולקרוא על אירועים דומים באמצעות הקישורים לכתבה </a:t>
            </a:r>
            <a:r>
              <a:rPr lang="he-IL" dirty="0" err="1"/>
              <a:t>המצ"ב</a:t>
            </a:r>
            <a:r>
              <a:rPr lang="he-IL" dirty="0"/>
              <a:t>). </a:t>
            </a:r>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21</a:t>
            </a:fld>
            <a:endParaRPr lang="he-IL"/>
          </a:p>
        </p:txBody>
      </p:sp>
    </p:spTree>
    <p:extLst>
      <p:ext uri="{BB962C8B-B14F-4D97-AF65-F5344CB8AC3E}">
        <p14:creationId xmlns:p14="http://schemas.microsoft.com/office/powerpoint/2010/main" val="4221042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22</a:t>
            </a:fld>
            <a:endParaRPr lang="he-IL"/>
          </a:p>
        </p:txBody>
      </p:sp>
    </p:spTree>
    <p:extLst>
      <p:ext uri="{BB962C8B-B14F-4D97-AF65-F5344CB8AC3E}">
        <p14:creationId xmlns:p14="http://schemas.microsoft.com/office/powerpoint/2010/main" val="1921144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23</a:t>
            </a:fld>
            <a:endParaRPr lang="he-IL"/>
          </a:p>
        </p:txBody>
      </p:sp>
    </p:spTree>
    <p:extLst>
      <p:ext uri="{BB962C8B-B14F-4D97-AF65-F5344CB8AC3E}">
        <p14:creationId xmlns:p14="http://schemas.microsoft.com/office/powerpoint/2010/main" val="454788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24</a:t>
            </a:fld>
            <a:endParaRPr lang="he-IL"/>
          </a:p>
        </p:txBody>
      </p:sp>
    </p:spTree>
    <p:extLst>
      <p:ext uri="{BB962C8B-B14F-4D97-AF65-F5344CB8AC3E}">
        <p14:creationId xmlns:p14="http://schemas.microsoft.com/office/powerpoint/2010/main" val="3895307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25</a:t>
            </a:fld>
            <a:endParaRPr lang="he-IL"/>
          </a:p>
        </p:txBody>
      </p:sp>
    </p:spTree>
    <p:extLst>
      <p:ext uri="{BB962C8B-B14F-4D97-AF65-F5344CB8AC3E}">
        <p14:creationId xmlns:p14="http://schemas.microsoft.com/office/powerpoint/2010/main" val="3920730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26</a:t>
            </a:fld>
            <a:endParaRPr lang="he-IL"/>
          </a:p>
        </p:txBody>
      </p:sp>
    </p:spTree>
    <p:extLst>
      <p:ext uri="{BB962C8B-B14F-4D97-AF65-F5344CB8AC3E}">
        <p14:creationId xmlns:p14="http://schemas.microsoft.com/office/powerpoint/2010/main" val="32578872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27</a:t>
            </a:fld>
            <a:endParaRPr lang="he-IL"/>
          </a:p>
        </p:txBody>
      </p:sp>
    </p:spTree>
    <p:extLst>
      <p:ext uri="{BB962C8B-B14F-4D97-AF65-F5344CB8AC3E}">
        <p14:creationId xmlns:p14="http://schemas.microsoft.com/office/powerpoint/2010/main" val="448866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28</a:t>
            </a:fld>
            <a:endParaRPr lang="he-IL"/>
          </a:p>
        </p:txBody>
      </p:sp>
    </p:spTree>
    <p:extLst>
      <p:ext uri="{BB962C8B-B14F-4D97-AF65-F5344CB8AC3E}">
        <p14:creationId xmlns:p14="http://schemas.microsoft.com/office/powerpoint/2010/main" val="2349777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29</a:t>
            </a:fld>
            <a:endParaRPr lang="he-IL"/>
          </a:p>
        </p:txBody>
      </p:sp>
    </p:spTree>
    <p:extLst>
      <p:ext uri="{BB962C8B-B14F-4D97-AF65-F5344CB8AC3E}">
        <p14:creationId xmlns:p14="http://schemas.microsoft.com/office/powerpoint/2010/main" val="1677728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הערות למורה:</a:t>
            </a:r>
          </a:p>
          <a:p>
            <a:r>
              <a:rPr lang="he-IL" dirty="0"/>
              <a:t>בעקבות המשחק, נזמין את התלמידים לענות על השאלות המוצגות. נאפשר מגוון קולות ונתייחס לכך שלעתים קשה לזהות האם משפט הוא אמיתי או שקרי, וכאשר במשפט שקרי יש מן האמת לעתים עשוי להיות קשה אף יותר לזהותו.</a:t>
            </a:r>
          </a:p>
          <a:p>
            <a:r>
              <a:rPr lang="he-IL" dirty="0"/>
              <a:t>נעודד את התלמידים לשתף במקרים בהם התלבטו האם תוכן/ סרטון/ תמונה שנתקלו בהם ברשת הינם אמיתיים או שקריים/ מזויפים. כמו כן, נעודד אותם לשתף בדרכים שאימצו לעצמם כדי להבחין בין אמת לשקר ברשת. נתייחס לכך שלעתים תוכן שקרי מציג אמיתות מסוימות בהקשר שקרי ועל כן הוא מטעה וכוזב.</a:t>
            </a:r>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3</a:t>
            </a:fld>
            <a:endParaRPr lang="he-IL"/>
          </a:p>
        </p:txBody>
      </p:sp>
    </p:spTree>
    <p:extLst>
      <p:ext uri="{BB962C8B-B14F-4D97-AF65-F5344CB8AC3E}">
        <p14:creationId xmlns:p14="http://schemas.microsoft.com/office/powerpoint/2010/main" val="27973813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30</a:t>
            </a:fld>
            <a:endParaRPr lang="he-IL"/>
          </a:p>
        </p:txBody>
      </p:sp>
    </p:spTree>
    <p:extLst>
      <p:ext uri="{BB962C8B-B14F-4D97-AF65-F5344CB8AC3E}">
        <p14:creationId xmlns:p14="http://schemas.microsoft.com/office/powerpoint/2010/main" val="1292718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31</a:t>
            </a:fld>
            <a:endParaRPr lang="he-IL"/>
          </a:p>
        </p:txBody>
      </p:sp>
    </p:spTree>
    <p:extLst>
      <p:ext uri="{BB962C8B-B14F-4D97-AF65-F5344CB8AC3E}">
        <p14:creationId xmlns:p14="http://schemas.microsoft.com/office/powerpoint/2010/main" val="41369738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32</a:t>
            </a:fld>
            <a:endParaRPr lang="he-IL"/>
          </a:p>
        </p:txBody>
      </p:sp>
    </p:spTree>
    <p:extLst>
      <p:ext uri="{BB962C8B-B14F-4D97-AF65-F5344CB8AC3E}">
        <p14:creationId xmlns:p14="http://schemas.microsoft.com/office/powerpoint/2010/main" val="537195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33</a:t>
            </a:fld>
            <a:endParaRPr lang="he-IL"/>
          </a:p>
        </p:txBody>
      </p:sp>
    </p:spTree>
    <p:extLst>
      <p:ext uri="{BB962C8B-B14F-4D97-AF65-F5344CB8AC3E}">
        <p14:creationId xmlns:p14="http://schemas.microsoft.com/office/powerpoint/2010/main" val="36936342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34</a:t>
            </a:fld>
            <a:endParaRPr lang="he-IL"/>
          </a:p>
        </p:txBody>
      </p:sp>
    </p:spTree>
    <p:extLst>
      <p:ext uri="{BB962C8B-B14F-4D97-AF65-F5344CB8AC3E}">
        <p14:creationId xmlns:p14="http://schemas.microsoft.com/office/powerpoint/2010/main" val="3417203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35</a:t>
            </a:fld>
            <a:endParaRPr lang="he-IL"/>
          </a:p>
        </p:txBody>
      </p:sp>
    </p:spTree>
    <p:extLst>
      <p:ext uri="{BB962C8B-B14F-4D97-AF65-F5344CB8AC3E}">
        <p14:creationId xmlns:p14="http://schemas.microsoft.com/office/powerpoint/2010/main" val="35583926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36</a:t>
            </a:fld>
            <a:endParaRPr lang="he-IL"/>
          </a:p>
        </p:txBody>
      </p:sp>
    </p:spTree>
    <p:extLst>
      <p:ext uri="{BB962C8B-B14F-4D97-AF65-F5344CB8AC3E}">
        <p14:creationId xmlns:p14="http://schemas.microsoft.com/office/powerpoint/2010/main" val="6059791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37</a:t>
            </a:fld>
            <a:endParaRPr lang="he-IL"/>
          </a:p>
        </p:txBody>
      </p:sp>
    </p:spTree>
    <p:extLst>
      <p:ext uri="{BB962C8B-B14F-4D97-AF65-F5344CB8AC3E}">
        <p14:creationId xmlns:p14="http://schemas.microsoft.com/office/powerpoint/2010/main" val="36337554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38</a:t>
            </a:fld>
            <a:endParaRPr lang="he-IL"/>
          </a:p>
        </p:txBody>
      </p:sp>
    </p:spTree>
    <p:extLst>
      <p:ext uri="{BB962C8B-B14F-4D97-AF65-F5344CB8AC3E}">
        <p14:creationId xmlns:p14="http://schemas.microsoft.com/office/powerpoint/2010/main" val="5958669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39</a:t>
            </a:fld>
            <a:endParaRPr lang="he-IL"/>
          </a:p>
        </p:txBody>
      </p:sp>
    </p:spTree>
    <p:extLst>
      <p:ext uri="{BB962C8B-B14F-4D97-AF65-F5344CB8AC3E}">
        <p14:creationId xmlns:p14="http://schemas.microsoft.com/office/powerpoint/2010/main" val="741085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4</a:t>
            </a:fld>
            <a:endParaRPr lang="he-IL"/>
          </a:p>
        </p:txBody>
      </p:sp>
    </p:spTree>
    <p:extLst>
      <p:ext uri="{BB962C8B-B14F-4D97-AF65-F5344CB8AC3E}">
        <p14:creationId xmlns:p14="http://schemas.microsoft.com/office/powerpoint/2010/main" val="27300775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40</a:t>
            </a:fld>
            <a:endParaRPr lang="he-IL"/>
          </a:p>
        </p:txBody>
      </p:sp>
    </p:spTree>
    <p:extLst>
      <p:ext uri="{BB962C8B-B14F-4D97-AF65-F5344CB8AC3E}">
        <p14:creationId xmlns:p14="http://schemas.microsoft.com/office/powerpoint/2010/main" val="39323837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41</a:t>
            </a:fld>
            <a:endParaRPr lang="he-IL"/>
          </a:p>
        </p:txBody>
      </p:sp>
    </p:spTree>
    <p:extLst>
      <p:ext uri="{BB962C8B-B14F-4D97-AF65-F5344CB8AC3E}">
        <p14:creationId xmlns:p14="http://schemas.microsoft.com/office/powerpoint/2010/main" val="10896646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למורה:</a:t>
            </a:r>
          </a:p>
          <a:p>
            <a:r>
              <a:rPr lang="he-IL" dirty="0"/>
              <a:t>נושא </a:t>
            </a:r>
            <a:r>
              <a:rPr lang="he-IL" dirty="0" err="1"/>
              <a:t>הפייקניוז</a:t>
            </a:r>
            <a:r>
              <a:rPr lang="he-IL" dirty="0"/>
              <a:t> באמצעות שימוש בכלי בינה מלאכותית הינו נושא מורכב מאחר ותחום זה מחד נמצא בחיתוליו ומאידך פותח פתח לאפשרויות רבות ומגוונות שטרם נראו בעבר. </a:t>
            </a:r>
          </a:p>
          <a:p>
            <a:r>
              <a:rPr lang="he-IL" dirty="0"/>
              <a:t>יש להדגיש כי כלי הבינה המלאכותית עשויים להיות יעילים ולתרום רבות ליצירה, למוזיקה, לכתיבת קוד </a:t>
            </a:r>
            <a:r>
              <a:rPr lang="he-IL" dirty="0" err="1"/>
              <a:t>וכו</a:t>
            </a:r>
            <a:r>
              <a:rPr lang="he-IL" dirty="0"/>
              <a:t>'. זאת כמובן שהדבר נעשה בכפוף לזכויות יוצרים ולהסכמת הדמויות המופיעות ביצירה במידה ומדובר באנשים בשר ודם במציאות. עם זאת, יש לשים לב כי שימוש בבינה מלאכותית עשוי להפר כללים ואף חוקים שונים ועשוי להיות פוגעני.</a:t>
            </a:r>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42</a:t>
            </a:fld>
            <a:endParaRPr lang="he-IL"/>
          </a:p>
        </p:txBody>
      </p:sp>
    </p:spTree>
    <p:extLst>
      <p:ext uri="{BB962C8B-B14F-4D97-AF65-F5344CB8AC3E}">
        <p14:creationId xmlns:p14="http://schemas.microsoft.com/office/powerpoint/2010/main" val="3807832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למורה:</a:t>
            </a:r>
          </a:p>
          <a:p>
            <a:r>
              <a:rPr lang="he-IL" b="0" dirty="0"/>
              <a:t>נמשיג לתלמידים את מושג </a:t>
            </a:r>
            <a:r>
              <a:rPr lang="he-IL" b="0" dirty="0" err="1"/>
              <a:t>ה"פייקניוז</a:t>
            </a:r>
            <a:r>
              <a:rPr lang="he-IL" b="0" dirty="0"/>
              <a:t>" המתייחס למידע כוזב ונדגים סוגים שונים של </a:t>
            </a:r>
            <a:r>
              <a:rPr lang="he-IL" b="0" dirty="0" err="1"/>
              <a:t>פייק</a:t>
            </a:r>
            <a:r>
              <a:rPr lang="he-IL" b="0" dirty="0"/>
              <a:t> ניוז ברשת:</a:t>
            </a:r>
          </a:p>
          <a:p>
            <a:r>
              <a:rPr lang="he-IL" b="1" dirty="0"/>
              <a:t>חדשות כזב- </a:t>
            </a:r>
            <a:r>
              <a:rPr lang="he-IL" b="0" dirty="0"/>
              <a:t>מידע בעל ערך חדשותי שהינו שקרי או מזויף.</a:t>
            </a:r>
          </a:p>
          <a:p>
            <a:r>
              <a:rPr lang="he-IL" b="1" dirty="0"/>
              <a:t>הקשר כוזב- </a:t>
            </a:r>
            <a:r>
              <a:rPr lang="he-IL" b="0" dirty="0"/>
              <a:t>מידע שעשוי להיות אמין בחלקו, אך מוצג בזמן, מקום או מצב שאינם נכונים או רלוונטיים.</a:t>
            </a:r>
          </a:p>
          <a:p>
            <a:r>
              <a:rPr lang="he-IL" b="1" dirty="0"/>
              <a:t>תמונות וסרטונים מזויפים- </a:t>
            </a:r>
            <a:r>
              <a:rPr lang="he-IL" b="0" dirty="0"/>
              <a:t>מידע בעל אופי ויזואלי שהינו שקרי ומזויף, מידע זה פעמים רבות נוצר או שונה/ עוות על ידי תוכנות או כלי בינה מלאכותית.</a:t>
            </a:r>
          </a:p>
          <a:p>
            <a:endParaRPr lang="he-IL" b="0" dirty="0"/>
          </a:p>
          <a:p>
            <a:r>
              <a:rPr lang="he-IL" b="1" dirty="0"/>
              <a:t>להרחבה - סוגים נוספים של </a:t>
            </a:r>
            <a:r>
              <a:rPr lang="he-IL" b="1" dirty="0" err="1"/>
              <a:t>פייק</a:t>
            </a:r>
            <a:r>
              <a:rPr lang="he-IL" b="1" dirty="0"/>
              <a:t> ניוז:</a:t>
            </a:r>
          </a:p>
          <a:p>
            <a:r>
              <a:rPr lang="he-IL" b="1" dirty="0"/>
              <a:t>התחזות-</a:t>
            </a:r>
            <a:r>
              <a:rPr lang="he-IL" b="0" dirty="0"/>
              <a:t> שימוש ברשת בפרופיל/ דף או אתר מזויף בשם אדם, דמות ידועה, ארגון וכדומה באופן מטעה. שימוש זה נועד על מנת לשוות אמינות לתוכן המוצג.</a:t>
            </a:r>
          </a:p>
          <a:p>
            <a:r>
              <a:rPr lang="he-IL" b="1" dirty="0"/>
              <a:t>תיאוריות קשר (קונספירציות)- </a:t>
            </a:r>
            <a:r>
              <a:rPr lang="he-IL" b="0" dirty="0"/>
              <a:t>ייחוס אירועים מסוימים למזימה מכוונת שאינה גלויה לציבור.</a:t>
            </a:r>
          </a:p>
          <a:p>
            <a:endParaRPr lang="he-IL" b="0" dirty="0"/>
          </a:p>
          <a:p>
            <a:r>
              <a:rPr lang="he-IL" b="0" dirty="0"/>
              <a:t>*נלקח מתוך מקבץ חומרים מטעם אוניברסיטת חיפה: </a:t>
            </a:r>
            <a:r>
              <a:rPr lang="en-US" b="0" dirty="0"/>
              <a:t>https://edtech.haifa.ac.il/fakenews/</a:t>
            </a:r>
            <a:endParaRPr lang="he-IL" b="0"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5</a:t>
            </a:fld>
            <a:endParaRPr lang="he-IL"/>
          </a:p>
        </p:txBody>
      </p:sp>
    </p:spTree>
    <p:extLst>
      <p:ext uri="{BB962C8B-B14F-4D97-AF65-F5344CB8AC3E}">
        <p14:creationId xmlns:p14="http://schemas.microsoft.com/office/powerpoint/2010/main" val="3956910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למורה:</a:t>
            </a:r>
          </a:p>
          <a:p>
            <a:r>
              <a:rPr lang="he-IL" b="0" dirty="0"/>
              <a:t>לאחר הצגת ההמשגות לסוגי </a:t>
            </a:r>
            <a:r>
              <a:rPr lang="he-IL" b="0" dirty="0" err="1"/>
              <a:t>הפייקניוז</a:t>
            </a:r>
            <a:r>
              <a:rPr lang="he-IL" b="0" dirty="0"/>
              <a:t> השונים, נזמין את התלמידים לחשוב על רעיונות לדוגמאות בהתייחס לכל סוג. באמצעות הנפשת השקופית, נציג תחילה את כותרת סוג </a:t>
            </a:r>
            <a:r>
              <a:rPr lang="he-IL" b="0" dirty="0" err="1"/>
              <a:t>הפייקניוז</a:t>
            </a:r>
            <a:r>
              <a:rPr lang="he-IL" b="0" dirty="0"/>
              <a:t> ולאחר העלאת הרעיונות נציג את הדוגמא הכתובה בשקופית.</a:t>
            </a:r>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6</a:t>
            </a:fld>
            <a:endParaRPr lang="he-IL"/>
          </a:p>
        </p:txBody>
      </p:sp>
    </p:spTree>
    <p:extLst>
      <p:ext uri="{BB962C8B-B14F-4D97-AF65-F5344CB8AC3E}">
        <p14:creationId xmlns:p14="http://schemas.microsoft.com/office/powerpoint/2010/main" val="1210177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7</a:t>
            </a:fld>
            <a:endParaRPr lang="he-IL"/>
          </a:p>
        </p:txBody>
      </p:sp>
    </p:spTree>
    <p:extLst>
      <p:ext uri="{BB962C8B-B14F-4D97-AF65-F5344CB8AC3E}">
        <p14:creationId xmlns:p14="http://schemas.microsoft.com/office/powerpoint/2010/main" val="305341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8</a:t>
            </a:fld>
            <a:endParaRPr lang="he-IL"/>
          </a:p>
        </p:txBody>
      </p:sp>
    </p:spTree>
    <p:extLst>
      <p:ext uri="{BB962C8B-B14F-4D97-AF65-F5344CB8AC3E}">
        <p14:creationId xmlns:p14="http://schemas.microsoft.com/office/powerpoint/2010/main" val="3798046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הערות למורה:</a:t>
            </a:r>
          </a:p>
          <a:p>
            <a:endParaRPr lang="he-IL" dirty="0"/>
          </a:p>
          <a:p>
            <a:r>
              <a:rPr lang="he-IL" dirty="0"/>
              <a:t>*נמשיג לתלמידים את המושג "חוסן" (לקוח מתוך </a:t>
            </a:r>
            <a:r>
              <a:rPr lang="he-IL" dirty="0" err="1"/>
              <a:t>גרוטברג</a:t>
            </a:r>
            <a:r>
              <a:rPr lang="he-IL" dirty="0"/>
              <a:t>, 2005, בתוך: </a:t>
            </a:r>
            <a:r>
              <a:rPr lang="he-IL" dirty="0" err="1"/>
              <a:t>סקו"פ</a:t>
            </a:r>
            <a:r>
              <a:rPr lang="he-IL" dirty="0"/>
              <a:t> מו"פ, מהדורה 14, "חוסן"): </a:t>
            </a:r>
            <a:r>
              <a:rPr lang="en-US" dirty="0"/>
              <a:t>https://online.fliphtml5.com/azhcr/ohvs/#p=6</a:t>
            </a:r>
            <a:endParaRPr lang="he-IL" dirty="0"/>
          </a:p>
          <a:p>
            <a:r>
              <a:rPr lang="he-IL" dirty="0"/>
              <a:t>נקיש מתוך כך כי חוסן דיגיטלי מתייחס ליכולות אלה במרחב הדיגיטלי.</a:t>
            </a:r>
          </a:p>
          <a:p>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9</a:t>
            </a:fld>
            <a:endParaRPr lang="he-IL"/>
          </a:p>
        </p:txBody>
      </p:sp>
    </p:spTree>
    <p:extLst>
      <p:ext uri="{BB962C8B-B14F-4D97-AF65-F5344CB8AC3E}">
        <p14:creationId xmlns:p14="http://schemas.microsoft.com/office/powerpoint/2010/main" val="1899639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FC90A77-5766-FC3B-E3E6-278C3220FBFA}"/>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3DB2A6C1-D441-F27E-A0D8-1AE5677C35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C9242ED7-2AD2-649D-4013-8BEA98E8DD77}"/>
              </a:ext>
            </a:extLst>
          </p:cNvPr>
          <p:cNvSpPr>
            <a:spLocks noGrp="1"/>
          </p:cNvSpPr>
          <p:nvPr>
            <p:ph type="dt" sz="half" idx="10"/>
          </p:nvPr>
        </p:nvSpPr>
        <p:spPr/>
        <p:txBody>
          <a:bodyPr/>
          <a:lstStyle/>
          <a:p>
            <a:fld id="{9A662758-4708-42C0-A761-76260DFC3A10}" type="datetimeFigureOut">
              <a:rPr lang="he-IL" smtClean="0"/>
              <a:t>י"ח/טבת/תשפ"ו</a:t>
            </a:fld>
            <a:endParaRPr lang="he-IL"/>
          </a:p>
        </p:txBody>
      </p:sp>
      <p:sp>
        <p:nvSpPr>
          <p:cNvPr id="5" name="מציין מיקום של כותרת תחתונה 4">
            <a:extLst>
              <a:ext uri="{FF2B5EF4-FFF2-40B4-BE49-F238E27FC236}">
                <a16:creationId xmlns:a16="http://schemas.microsoft.com/office/drawing/2014/main" id="{A4A4B6A5-4E48-9F97-51E5-F23F72766A9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BBBADA5-940E-4C27-545E-3C8C52590D76}"/>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2738494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2836F9B-F312-088E-8677-1EF54175E16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5468814F-AACB-7DD0-1C7C-655BD078ABE2}"/>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4FC4DEE-A477-306C-5E71-01D36B7C31D9}"/>
              </a:ext>
            </a:extLst>
          </p:cNvPr>
          <p:cNvSpPr>
            <a:spLocks noGrp="1"/>
          </p:cNvSpPr>
          <p:nvPr>
            <p:ph type="dt" sz="half" idx="10"/>
          </p:nvPr>
        </p:nvSpPr>
        <p:spPr/>
        <p:txBody>
          <a:bodyPr/>
          <a:lstStyle/>
          <a:p>
            <a:fld id="{9A662758-4708-42C0-A761-76260DFC3A10}" type="datetimeFigureOut">
              <a:rPr lang="he-IL" smtClean="0"/>
              <a:t>י"ח/טבת/תשפ"ו</a:t>
            </a:fld>
            <a:endParaRPr lang="he-IL"/>
          </a:p>
        </p:txBody>
      </p:sp>
      <p:sp>
        <p:nvSpPr>
          <p:cNvPr id="5" name="מציין מיקום של כותרת תחתונה 4">
            <a:extLst>
              <a:ext uri="{FF2B5EF4-FFF2-40B4-BE49-F238E27FC236}">
                <a16:creationId xmlns:a16="http://schemas.microsoft.com/office/drawing/2014/main" id="{6E5FE5C3-E48D-8304-4748-D15D9E65729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277FC63-0B04-104C-8AF3-9C9FA36FFD9B}"/>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13731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76E2F38E-E7D1-6E6B-50F2-B78F1AD83529}"/>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A1DD1057-A4AA-D00A-7963-810AC6C18812}"/>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D2884FA-BA83-F548-42A8-982C4CD5EB4F}"/>
              </a:ext>
            </a:extLst>
          </p:cNvPr>
          <p:cNvSpPr>
            <a:spLocks noGrp="1"/>
          </p:cNvSpPr>
          <p:nvPr>
            <p:ph type="dt" sz="half" idx="10"/>
          </p:nvPr>
        </p:nvSpPr>
        <p:spPr/>
        <p:txBody>
          <a:bodyPr/>
          <a:lstStyle/>
          <a:p>
            <a:fld id="{9A662758-4708-42C0-A761-76260DFC3A10}" type="datetimeFigureOut">
              <a:rPr lang="he-IL" smtClean="0"/>
              <a:t>י"ח/טבת/תשפ"ו</a:t>
            </a:fld>
            <a:endParaRPr lang="he-IL"/>
          </a:p>
        </p:txBody>
      </p:sp>
      <p:sp>
        <p:nvSpPr>
          <p:cNvPr id="5" name="מציין מיקום של כותרת תחתונה 4">
            <a:extLst>
              <a:ext uri="{FF2B5EF4-FFF2-40B4-BE49-F238E27FC236}">
                <a16:creationId xmlns:a16="http://schemas.microsoft.com/office/drawing/2014/main" id="{E3EBEE85-72F5-F0DA-8453-3CC68E7559C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FBA59EA-4B1C-0427-984B-04922FA1939C}"/>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3597176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5573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4983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114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5933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5052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5168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2825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4946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44E9A62-545C-BAE2-F9B4-14391010C4D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11AAFA3-C322-7CAB-3F93-991331CF1D52}"/>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0CD7135-E681-0461-6391-792103858820}"/>
              </a:ext>
            </a:extLst>
          </p:cNvPr>
          <p:cNvSpPr>
            <a:spLocks noGrp="1"/>
          </p:cNvSpPr>
          <p:nvPr>
            <p:ph type="dt" sz="half" idx="10"/>
          </p:nvPr>
        </p:nvSpPr>
        <p:spPr/>
        <p:txBody>
          <a:bodyPr/>
          <a:lstStyle/>
          <a:p>
            <a:fld id="{9A662758-4708-42C0-A761-76260DFC3A10}" type="datetimeFigureOut">
              <a:rPr lang="he-IL" smtClean="0"/>
              <a:t>י"ח/טבת/תשפ"ו</a:t>
            </a:fld>
            <a:endParaRPr lang="he-IL"/>
          </a:p>
        </p:txBody>
      </p:sp>
      <p:sp>
        <p:nvSpPr>
          <p:cNvPr id="5" name="מציין מיקום של כותרת תחתונה 4">
            <a:extLst>
              <a:ext uri="{FF2B5EF4-FFF2-40B4-BE49-F238E27FC236}">
                <a16:creationId xmlns:a16="http://schemas.microsoft.com/office/drawing/2014/main" id="{E4AF974B-A66B-C71A-A133-0853ADB746B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C0312E6-0509-8BAC-3811-43307AA3B572}"/>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35645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6725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8657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8508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1E94A63-717E-1BF6-079F-61EB732E6EAB}"/>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ED4A6BB-B64F-6F00-245A-DD63793514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D416DD73-C85D-1DDF-7170-D00376D0F626}"/>
              </a:ext>
            </a:extLst>
          </p:cNvPr>
          <p:cNvSpPr>
            <a:spLocks noGrp="1"/>
          </p:cNvSpPr>
          <p:nvPr>
            <p:ph type="dt" sz="half" idx="10"/>
          </p:nvPr>
        </p:nvSpPr>
        <p:spPr/>
        <p:txBody>
          <a:bodyPr/>
          <a:lstStyle/>
          <a:p>
            <a:fld id="{9A662758-4708-42C0-A761-76260DFC3A10}" type="datetimeFigureOut">
              <a:rPr lang="he-IL" smtClean="0"/>
              <a:t>י"ח/טבת/תשפ"ו</a:t>
            </a:fld>
            <a:endParaRPr lang="he-IL"/>
          </a:p>
        </p:txBody>
      </p:sp>
      <p:sp>
        <p:nvSpPr>
          <p:cNvPr id="5" name="מציין מיקום של כותרת תחתונה 4">
            <a:extLst>
              <a:ext uri="{FF2B5EF4-FFF2-40B4-BE49-F238E27FC236}">
                <a16:creationId xmlns:a16="http://schemas.microsoft.com/office/drawing/2014/main" id="{CE2E92F5-6268-950C-3A30-84F7C470341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A8AE832-BF8B-9341-8E2D-14516573C47A}"/>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1532170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88FA1EF-971B-8A71-A4DB-F584E21B791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68FD556-1643-3929-531B-FE13DB544460}"/>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E2AEB06E-0D58-0FCC-21EE-82F75D40BFE1}"/>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D6DA16D0-3DAC-BED1-4AB5-E8D221727A8C}"/>
              </a:ext>
            </a:extLst>
          </p:cNvPr>
          <p:cNvSpPr>
            <a:spLocks noGrp="1"/>
          </p:cNvSpPr>
          <p:nvPr>
            <p:ph type="dt" sz="half" idx="10"/>
          </p:nvPr>
        </p:nvSpPr>
        <p:spPr/>
        <p:txBody>
          <a:bodyPr/>
          <a:lstStyle/>
          <a:p>
            <a:fld id="{9A662758-4708-42C0-A761-76260DFC3A10}" type="datetimeFigureOut">
              <a:rPr lang="he-IL" smtClean="0"/>
              <a:t>י"ח/טבת/תשפ"ו</a:t>
            </a:fld>
            <a:endParaRPr lang="he-IL"/>
          </a:p>
        </p:txBody>
      </p:sp>
      <p:sp>
        <p:nvSpPr>
          <p:cNvPr id="6" name="מציין מיקום של כותרת תחתונה 5">
            <a:extLst>
              <a:ext uri="{FF2B5EF4-FFF2-40B4-BE49-F238E27FC236}">
                <a16:creationId xmlns:a16="http://schemas.microsoft.com/office/drawing/2014/main" id="{1192603A-3CE3-259B-F00B-28410B7698BE}"/>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91FE1BF5-7620-3E21-C175-FD57EE453DAE}"/>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255735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2F848C7-BBAB-2961-34C6-E01CCAFD3A49}"/>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F30115A1-9157-598C-1D52-49DD3FB777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A54BC7AC-FCC4-28BD-4742-C603BD94453E}"/>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B7C7A675-E56C-E801-98E4-84BDC6F61B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FE456FBF-68C6-71D6-2876-EE27FB0E26E8}"/>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4748B298-F10E-CC95-5E05-7745A47D673F}"/>
              </a:ext>
            </a:extLst>
          </p:cNvPr>
          <p:cNvSpPr>
            <a:spLocks noGrp="1"/>
          </p:cNvSpPr>
          <p:nvPr>
            <p:ph type="dt" sz="half" idx="10"/>
          </p:nvPr>
        </p:nvSpPr>
        <p:spPr/>
        <p:txBody>
          <a:bodyPr/>
          <a:lstStyle/>
          <a:p>
            <a:fld id="{9A662758-4708-42C0-A761-76260DFC3A10}" type="datetimeFigureOut">
              <a:rPr lang="he-IL" smtClean="0"/>
              <a:t>י"ח/טבת/תשפ"ו</a:t>
            </a:fld>
            <a:endParaRPr lang="he-IL"/>
          </a:p>
        </p:txBody>
      </p:sp>
      <p:sp>
        <p:nvSpPr>
          <p:cNvPr id="8" name="מציין מיקום של כותרת תחתונה 7">
            <a:extLst>
              <a:ext uri="{FF2B5EF4-FFF2-40B4-BE49-F238E27FC236}">
                <a16:creationId xmlns:a16="http://schemas.microsoft.com/office/drawing/2014/main" id="{E3A0E040-BA9B-5240-DE39-0016B4AF98F6}"/>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12DD3D8A-9123-1CD5-BE93-701ADFBD857E}"/>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1396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92C67B4-C400-756B-66F7-31FF6B021BC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87B5FF5E-6752-6EC0-AA14-961AC52D3D90}"/>
              </a:ext>
            </a:extLst>
          </p:cNvPr>
          <p:cNvSpPr>
            <a:spLocks noGrp="1"/>
          </p:cNvSpPr>
          <p:nvPr>
            <p:ph type="dt" sz="half" idx="10"/>
          </p:nvPr>
        </p:nvSpPr>
        <p:spPr/>
        <p:txBody>
          <a:bodyPr/>
          <a:lstStyle/>
          <a:p>
            <a:fld id="{9A662758-4708-42C0-A761-76260DFC3A10}" type="datetimeFigureOut">
              <a:rPr lang="he-IL" smtClean="0"/>
              <a:t>י"ח/טבת/תשפ"ו</a:t>
            </a:fld>
            <a:endParaRPr lang="he-IL"/>
          </a:p>
        </p:txBody>
      </p:sp>
      <p:sp>
        <p:nvSpPr>
          <p:cNvPr id="4" name="מציין מיקום של כותרת תחתונה 3">
            <a:extLst>
              <a:ext uri="{FF2B5EF4-FFF2-40B4-BE49-F238E27FC236}">
                <a16:creationId xmlns:a16="http://schemas.microsoft.com/office/drawing/2014/main" id="{0BAA7A72-EBFB-497E-9699-A92250192DA3}"/>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98374BAB-3603-2872-87F4-ADBD87CD9E1C}"/>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327807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1A09744D-51EC-CAEE-6B07-DD421100015D}"/>
              </a:ext>
            </a:extLst>
          </p:cNvPr>
          <p:cNvSpPr>
            <a:spLocks noGrp="1"/>
          </p:cNvSpPr>
          <p:nvPr>
            <p:ph type="dt" sz="half" idx="10"/>
          </p:nvPr>
        </p:nvSpPr>
        <p:spPr/>
        <p:txBody>
          <a:bodyPr/>
          <a:lstStyle/>
          <a:p>
            <a:fld id="{9A662758-4708-42C0-A761-76260DFC3A10}" type="datetimeFigureOut">
              <a:rPr lang="he-IL" smtClean="0"/>
              <a:t>י"ח/טבת/תשפ"ו</a:t>
            </a:fld>
            <a:endParaRPr lang="he-IL"/>
          </a:p>
        </p:txBody>
      </p:sp>
      <p:sp>
        <p:nvSpPr>
          <p:cNvPr id="3" name="מציין מיקום של כותרת תחתונה 2">
            <a:extLst>
              <a:ext uri="{FF2B5EF4-FFF2-40B4-BE49-F238E27FC236}">
                <a16:creationId xmlns:a16="http://schemas.microsoft.com/office/drawing/2014/main" id="{C85BCB1A-4DAA-145D-B1B7-65695BC00D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96F1671-0F89-E8FC-EFDD-7F9654912FEF}"/>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1571337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A69A81A-FB87-66EC-1746-C32215504189}"/>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95745FA-3433-F523-4D98-9216C3493F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AE8F80B2-F561-0E1D-66C0-A7166E48EA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2E96DC33-079F-E693-9756-940B8742D899}"/>
              </a:ext>
            </a:extLst>
          </p:cNvPr>
          <p:cNvSpPr>
            <a:spLocks noGrp="1"/>
          </p:cNvSpPr>
          <p:nvPr>
            <p:ph type="dt" sz="half" idx="10"/>
          </p:nvPr>
        </p:nvSpPr>
        <p:spPr/>
        <p:txBody>
          <a:bodyPr/>
          <a:lstStyle/>
          <a:p>
            <a:fld id="{9A662758-4708-42C0-A761-76260DFC3A10}" type="datetimeFigureOut">
              <a:rPr lang="he-IL" smtClean="0"/>
              <a:t>י"ח/טבת/תשפ"ו</a:t>
            </a:fld>
            <a:endParaRPr lang="he-IL"/>
          </a:p>
        </p:txBody>
      </p:sp>
      <p:sp>
        <p:nvSpPr>
          <p:cNvPr id="6" name="מציין מיקום של כותרת תחתונה 5">
            <a:extLst>
              <a:ext uri="{FF2B5EF4-FFF2-40B4-BE49-F238E27FC236}">
                <a16:creationId xmlns:a16="http://schemas.microsoft.com/office/drawing/2014/main" id="{F744AB6B-0ED4-7D56-A728-8E1D4F42CE2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46C6E5AC-1353-3328-7D8A-FB2314DA30B6}"/>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2848625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FCB8B6F-C425-9547-F3D9-DC083CD762F2}"/>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3367D7D5-4D15-D501-1A31-E1F675E43B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5606C280-2FFC-025E-C3A6-0001A8AB83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F58CB53D-59B9-35E0-593A-B7602F129414}"/>
              </a:ext>
            </a:extLst>
          </p:cNvPr>
          <p:cNvSpPr>
            <a:spLocks noGrp="1"/>
          </p:cNvSpPr>
          <p:nvPr>
            <p:ph type="dt" sz="half" idx="10"/>
          </p:nvPr>
        </p:nvSpPr>
        <p:spPr/>
        <p:txBody>
          <a:bodyPr/>
          <a:lstStyle/>
          <a:p>
            <a:fld id="{9A662758-4708-42C0-A761-76260DFC3A10}" type="datetimeFigureOut">
              <a:rPr lang="he-IL" smtClean="0"/>
              <a:t>י"ח/טבת/תשפ"ו</a:t>
            </a:fld>
            <a:endParaRPr lang="he-IL"/>
          </a:p>
        </p:txBody>
      </p:sp>
      <p:sp>
        <p:nvSpPr>
          <p:cNvPr id="6" name="מציין מיקום של כותרת תחתונה 5">
            <a:extLst>
              <a:ext uri="{FF2B5EF4-FFF2-40B4-BE49-F238E27FC236}">
                <a16:creationId xmlns:a16="http://schemas.microsoft.com/office/drawing/2014/main" id="{ABE7DDD1-1253-B779-3A9A-DAC2269F36CB}"/>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78F10249-394B-66AA-FF7A-3AC1AFAC68D7}"/>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4066833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482D6BB0-3217-A8EA-B597-A031F37065A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9037085-FBE2-EA40-69EE-D3F2A4CAD78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86578C3-832B-EE5F-B861-D5CDAEE8300C}"/>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A662758-4708-42C0-A761-76260DFC3A10}" type="datetimeFigureOut">
              <a:rPr lang="he-IL" smtClean="0"/>
              <a:t>י"ח/טבת/תשפ"ו</a:t>
            </a:fld>
            <a:endParaRPr lang="he-IL"/>
          </a:p>
        </p:txBody>
      </p:sp>
      <p:sp>
        <p:nvSpPr>
          <p:cNvPr id="5" name="מציין מיקום של כותרת תחתונה 4">
            <a:extLst>
              <a:ext uri="{FF2B5EF4-FFF2-40B4-BE49-F238E27FC236}">
                <a16:creationId xmlns:a16="http://schemas.microsoft.com/office/drawing/2014/main" id="{F7E8A3FE-4CAC-58D7-5962-9B8F2021C4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C166AE15-EDDB-35DE-90A1-7EB24C2EF6AA}"/>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51C857E-2EAB-48D6-8922-5234A1654574}" type="slidenum">
              <a:rPr lang="he-IL" smtClean="0"/>
              <a:t>‹#›</a:t>
            </a:fld>
            <a:endParaRPr lang="he-IL"/>
          </a:p>
        </p:txBody>
      </p:sp>
    </p:spTree>
    <p:extLst>
      <p:ext uri="{BB962C8B-B14F-4D97-AF65-F5344CB8AC3E}">
        <p14:creationId xmlns:p14="http://schemas.microsoft.com/office/powerpoint/2010/main" val="2891886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1/7/2026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20248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hyperlink" Target="https://www.mako.co.il/news-money/tech/Article-005c977746ddd21004.htm" TargetMode="External"/><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jpe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hyperlink" Target="https://www.ynet.co.il/laisha/article/s17pjpmuf" TargetMode="External"/><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4.jpe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news.walla.co.il/item/3151951"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4.jpe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calcalist.co.il/world/articles/0,7340,L-3726954,00.html"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4.jpe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hyperlink" Target="https://www.google.com/search?q=america+got+talent+simon+cowell+AI&amp;sca_esv=2e69544fa688a049&amp;udm=7&amp;biw=1536&amp;bih=695&amp;sxsrf=AHTn8zpLar0171E7t8V_PcVEcLdhAJQMXg%3A1738739525490&amp;ei=RQ-jZ-fNHb6Rxc8PqIrVeA&amp;ved=0ahUKEwinhJi-_auLAxW-SPEDHShFFQ8Q4dUDCBA&amp;uact=5&amp;oq=america+got+talent+simon+cowell+AI&amp;gs_lp=EhZnd3Mtd2l6LW1vZGVsZXNzLXZpZGVvIiJhbWVyaWNhIGdvdCB0YWxlbnQgc2ltb24gY293ZWxsIEFJMgYQABgWGB4yBRAAGO8FMggQABiABBiiBDIFEAAY7wVIsdoBUABY1tABcAd4AJABAJgBywKgAcI5qgEJMC4zMC4xMC4xuAEDyAEA-AEBmAIwoAKXO6gCCsICBBAjGCfCAg4QABiABBixAxiDARiKBcICChAAGIAEGEMYigXCAgsQABiABBixAxiDAcICBRAAGIAEwgILEAAYgAQYARgKGCrCAgkQABiABBgBGArCAgkQABiABBgTGA3CAgsQABiABBgTGAoYDcICCBAAGBMYChgewgIIEAAYExgNGB7CAgYQABgTGB7CAgYQABgKGB7CAgYQABgNGB7CAgQQABgewgIHECMYJxjqAsICCBAAGIAEGLEDwgIIEAAYgAQYywHCAgcQABiABBgNwgIFECEYoAHCAgQQIRgVwgIFECEYnwXCAggQABgWGAoYHsICCBAAGAoYDRgewgIJEAAYFhjHAxgewgILEAAYFhjHAxgKGB6YAwbiAwUSATEgQJIHCTcuMjguMTIuMaAHtJoC&amp;sclient=gws-wiz-modeless-video#fpstate=ive&amp;vld=cid:205e1d71,vid:Q463j1tOWP8,st: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27.sv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hyperlink" Target="https://www.youtube.com/watch?v=aHNbotamoGI"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3.sv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3.sv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slide" Target="slide24.xml"/><Relationship Id="rId5" Type="http://schemas.openxmlformats.org/officeDocument/2006/relationships/slide" Target="slide23.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slide" Target="slide25.xml"/><Relationship Id="rId5" Type="http://schemas.openxmlformats.org/officeDocument/2006/relationships/hyperlink" Target="https://www.mako.co.il/hix-fake-news/Article-5dc5089fc2f1d71027.htm?sCh=3af779725f11d510&amp;pId=25483675" TargetMode="Externa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slide" Target="slide25.xml"/><Relationship Id="rId4" Type="http://schemas.openxmlformats.org/officeDocument/2006/relationships/hyperlink" Target="https://www.mako.co.il/hix-fake-news/Article-5dc5089fc2f1d71027.htm?sCh=3af779725f11d510&amp;pId=25483675"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slide" Target="slide26.xml"/><Relationship Id="rId4" Type="http://schemas.openxmlformats.org/officeDocument/2006/relationships/slide" Target="slide2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slide" Target="slide28.xml"/><Relationship Id="rId5" Type="http://schemas.openxmlformats.org/officeDocument/2006/relationships/hyperlink" Target="https://www.ynet.co.il/environment-science/article/ryZg4Rjfw" TargetMode="Externa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slide" Target="slide28.xml"/><Relationship Id="rId4" Type="http://schemas.openxmlformats.org/officeDocument/2006/relationships/hyperlink" Target="https://www.ynet.co.il/environment-science/article/ryZg4Rjfw"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slide" Target="slide30.xml"/><Relationship Id="rId5" Type="http://schemas.openxmlformats.org/officeDocument/2006/relationships/slide" Target="slide29.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slide" Target="slide31.xml"/><Relationship Id="rId5" Type="http://schemas.openxmlformats.org/officeDocument/2006/relationships/hyperlink" Target="https://www.mako.co.il/hix-fake-news/Article-31e0ca8363bd571027.htm?sCh=3af779725f11d510&amp;pId=25483675" TargetMode="Externa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slide" Target="slide31.xml"/><Relationship Id="rId4" Type="http://schemas.openxmlformats.org/officeDocument/2006/relationships/hyperlink" Target="https://www.mako.co.il/hix-fake-news/Article-31e0ca8363bd571027.htm?sCh=3af779725f11d510&amp;pId=25483675"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32.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slide" Target="slide34.xml"/><Relationship Id="rId5" Type="http://schemas.openxmlformats.org/officeDocument/2006/relationships/hyperlink" Target="https://www.mako.co.il/hix-fake-news/Article-742916f78700d61027.htm?sCh=3af779725f11d510&amp;pId=25483675" TargetMode="Externa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hyperlink" Target="https://www.mako.co.il/hix-fake-news/Article-742916f78700d61027.htm?sCh=3af779725f11d510&amp;pId=25483675" TargetMode="External"/><Relationship Id="rId4" Type="http://schemas.openxmlformats.org/officeDocument/2006/relationships/slide" Target="slide34.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slide" Target="slide35.xml"/><Relationship Id="rId5" Type="http://schemas.openxmlformats.org/officeDocument/2006/relationships/slide" Target="slide36.xml"/><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hyperlink" Target="https://www.maariv.co.il/news/viral/Article-1013175" TargetMode="Externa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hyperlink" Target="https://www.maariv.co.il/news/viral/Article-1013175"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hyperlink" Target="https://www.mako.co.il/news-money/tech/Article-005c977746ddd21004.htm" TargetMode="External"/><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6.png"/></Relationships>
</file>

<file path=ppt/slides/_rels/slide3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jpeg"/><Relationship Id="rId7"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hyperlink" Target="https://www.ynet.co.il/laisha/article/s17pjpmuf" TargetMode="External"/><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jpeg"/><Relationship Id="rId7"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hyperlink" Target="https://news.walla.co.il/item/3151951"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jpeg"/><Relationship Id="rId7"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hyperlink" Target="https://www.calcalist.co.il/world/articles/0,7340,L-3726954,00.html"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jpeg"/><Relationship Id="rId7" Type="http://schemas.openxmlformats.org/officeDocument/2006/relationships/image" Target="../media/image23.jpe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hyperlink" Target="https://www.youtube.com/watch?v=mPU0WNUzsBo"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9.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9.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B7496"/>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274069" y="264516"/>
            <a:ext cx="11643863" cy="6328968"/>
            <a:chOff x="0" y="0"/>
            <a:chExt cx="5304118" cy="2883029"/>
          </a:xfrm>
        </p:grpSpPr>
        <p:sp>
          <p:nvSpPr>
            <p:cNvPr id="3"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close/>
                </a:path>
              </a:pathLst>
            </a:custGeom>
            <a:solidFill>
              <a:srgbClr val="FFFFFF"/>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close/>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close/>
                </a:path>
              </a:pathLst>
            </a:custGeom>
            <a:solidFill>
              <a:srgbClr val="442816"/>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grpSp>
        <p:nvGrpSpPr>
          <p:cNvPr id="8" name="Group 7">
            <a:extLst>
              <a:ext uri="{FF2B5EF4-FFF2-40B4-BE49-F238E27FC236}">
                <a16:creationId xmlns:a16="http://schemas.microsoft.com/office/drawing/2014/main" id="{E89AAEA6-16FD-6156-64C1-0157D2A06D75}"/>
              </a:ext>
              <a:ext uri="{C183D7F6-B498-43B3-948B-1728B52AA6E4}">
                <adec:decorative xmlns:adec="http://schemas.microsoft.com/office/drawing/2017/decorative" val="1"/>
              </a:ext>
            </a:extLst>
          </p:cNvPr>
          <p:cNvGrpSpPr/>
          <p:nvPr/>
        </p:nvGrpSpPr>
        <p:grpSpPr>
          <a:xfrm>
            <a:off x="2667247" y="2552925"/>
            <a:ext cx="6796566" cy="2159530"/>
            <a:chOff x="0" y="0"/>
            <a:chExt cx="4274726" cy="1821471"/>
          </a:xfrm>
        </p:grpSpPr>
        <p:sp>
          <p:nvSpPr>
            <p:cNvPr id="9" name="Freeform 8">
              <a:extLst>
                <a:ext uri="{FF2B5EF4-FFF2-40B4-BE49-F238E27FC236}">
                  <a16:creationId xmlns:a16="http://schemas.microsoft.com/office/drawing/2014/main" id="{A4976BE7-4827-FACF-6880-55BC080E3361}"/>
                </a:ext>
              </a:extLst>
            </p:cNvPr>
            <p:cNvSpPr/>
            <p:nvPr/>
          </p:nvSpPr>
          <p:spPr>
            <a:xfrm>
              <a:off x="0" y="0"/>
              <a:ext cx="4274726" cy="1821471"/>
            </a:xfrm>
            <a:custGeom>
              <a:avLst/>
              <a:gdLst/>
              <a:ahLst/>
              <a:cxnLst/>
              <a:rect l="l" t="t" r="r" b="b"/>
              <a:pathLst>
                <a:path w="4274726" h="1821471">
                  <a:moveTo>
                    <a:pt x="0" y="50800"/>
                  </a:moveTo>
                  <a:lnTo>
                    <a:pt x="2137363" y="0"/>
                  </a:lnTo>
                  <a:lnTo>
                    <a:pt x="4274726" y="50800"/>
                  </a:lnTo>
                  <a:lnTo>
                    <a:pt x="4274726" y="1770671"/>
                  </a:lnTo>
                  <a:lnTo>
                    <a:pt x="2137363" y="1821471"/>
                  </a:lnTo>
                  <a:lnTo>
                    <a:pt x="0" y="1770671"/>
                  </a:lnTo>
                  <a:lnTo>
                    <a:pt x="0" y="50800"/>
                  </a:lnTo>
                  <a:close/>
                </a:path>
              </a:pathLst>
            </a:custGeom>
            <a:solidFill>
              <a:srgbClr val="F8F6F4"/>
            </a:solidFill>
            <a:ln w="38100" cap="sq">
              <a:solidFill>
                <a:srgbClr val="000000"/>
              </a:solidFill>
              <a:prstDash val="solid"/>
              <a:miter/>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0" name="TextBox 9">
              <a:extLst>
                <a:ext uri="{FF2B5EF4-FFF2-40B4-BE49-F238E27FC236}">
                  <a16:creationId xmlns:a16="http://schemas.microsoft.com/office/drawing/2014/main" id="{8B0A79CC-921C-DF7E-6E76-893CB229D2FA}"/>
                </a:ext>
              </a:extLst>
            </p:cNvPr>
            <p:cNvSpPr txBox="1"/>
            <p:nvPr/>
          </p:nvSpPr>
          <p:spPr>
            <a:xfrm>
              <a:off x="0" y="-12700"/>
              <a:ext cx="812800" cy="698500"/>
            </a:xfrm>
            <a:prstGeom prst="rect">
              <a:avLst/>
            </a:prstGeom>
          </p:spPr>
          <p:txBody>
            <a:bodyPr lIns="50800" tIns="50800" rIns="50800" bIns="50800" rtlCol="0" anchor="ctr"/>
            <a:lstStyle/>
            <a:p>
              <a:pPr marL="0" marR="0" lvl="0" indent="0" algn="ctr" defTabSz="914400" rtl="1"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3" name="Google Shape;121;p15">
            <a:extLst>
              <a:ext uri="{FF2B5EF4-FFF2-40B4-BE49-F238E27FC236}">
                <a16:creationId xmlns:a16="http://schemas.microsoft.com/office/drawing/2014/main" id="{2679F65A-8AF3-7D95-99D9-317EBBFC6859}"/>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83881" y="313827"/>
            <a:ext cx="735140" cy="844884"/>
          </a:xfrm>
          <a:prstGeom prst="rect">
            <a:avLst/>
          </a:prstGeom>
          <a:noFill/>
          <a:ln>
            <a:noFill/>
          </a:ln>
        </p:spPr>
      </p:pic>
      <p:sp>
        <p:nvSpPr>
          <p:cNvPr id="14" name="Google Shape;122;p15">
            <a:extLst>
              <a:ext uri="{FF2B5EF4-FFF2-40B4-BE49-F238E27FC236}">
                <a16:creationId xmlns:a16="http://schemas.microsoft.com/office/drawing/2014/main" id="{79D5C9EF-DEDA-A6B4-32EE-146257DB4488}"/>
              </a:ext>
            </a:extLst>
          </p:cNvPr>
          <p:cNvSpPr/>
          <p:nvPr/>
        </p:nvSpPr>
        <p:spPr>
          <a:xfrm>
            <a:off x="35718" y="1003541"/>
            <a:ext cx="2141984" cy="404919"/>
          </a:xfrm>
          <a:prstGeom prst="rect">
            <a:avLst/>
          </a:prstGeom>
          <a:noFill/>
          <a:ln>
            <a:noFill/>
          </a:ln>
        </p:spPr>
        <p:txBody>
          <a:bodyPr spcFirstLastPara="1" wrap="square" lIns="91425" tIns="45700" rIns="91425" bIns="45700" anchor="t" anchorCtr="0">
            <a:noAutofit/>
          </a:bodyPr>
          <a:lstStyle/>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משרד החינוך</a:t>
            </a:r>
            <a:endParaRPr kumimoji="0"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מינהל פדגוגי</a:t>
            </a:r>
            <a:endParaRPr kumimoji="0" sz="1000" b="0" i="0" u="none" strike="noStrike" kern="1200" cap="none" spc="0" normalizeH="0" baseline="0" noProof="0" dirty="0">
              <a:ln>
                <a:noFill/>
              </a:ln>
              <a:solidFill>
                <a:srgbClr val="002060"/>
              </a:solidFill>
              <a:effectLst/>
              <a:uLnTx/>
              <a:uFillTx/>
              <a:latin typeface="Calibri"/>
              <a:ea typeface="Calibri"/>
              <a:cs typeface="Calibri"/>
              <a:sym typeface="Calibri"/>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אגף בכיר שירות פסיכולוגי ייעוצי</a:t>
            </a: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5" name="Google Shape;127;p15" descr="הכוחות שבדך&#10;תוכנית כישורי חיים החדשה">
            <a:extLst>
              <a:ext uri="{FF2B5EF4-FFF2-40B4-BE49-F238E27FC236}">
                <a16:creationId xmlns:a16="http://schemas.microsoft.com/office/drawing/2014/main" id="{1DF68F69-7E62-82AD-5132-48250B4CEA69}"/>
              </a:ext>
            </a:extLst>
          </p:cNvPr>
          <p:cNvPicPr preferRelativeResize="0"/>
          <p:nvPr/>
        </p:nvPicPr>
        <p:blipFill>
          <a:blip r:embed="rId4">
            <a:alphaModFix/>
          </a:blip>
          <a:stretch>
            <a:fillRect/>
          </a:stretch>
        </p:blipFill>
        <p:spPr>
          <a:xfrm>
            <a:off x="9577826" y="300760"/>
            <a:ext cx="2141984" cy="1023173"/>
          </a:xfrm>
          <a:prstGeom prst="rect">
            <a:avLst/>
          </a:prstGeom>
          <a:noFill/>
          <a:ln>
            <a:noFill/>
          </a:ln>
        </p:spPr>
      </p:pic>
      <p:sp>
        <p:nvSpPr>
          <p:cNvPr id="16" name="כותרת משנה 2">
            <a:extLst>
              <a:ext uri="{FF2B5EF4-FFF2-40B4-BE49-F238E27FC236}">
                <a16:creationId xmlns:a16="http://schemas.microsoft.com/office/drawing/2014/main" id="{F9657573-CD58-BDF6-721D-2498525F8CE2}"/>
              </a:ext>
            </a:extLst>
          </p:cNvPr>
          <p:cNvSpPr txBox="1">
            <a:spLocks noGrp="1"/>
          </p:cNvSpPr>
          <p:nvPr>
            <p:ph type="title" idx="4294967295"/>
          </p:nvPr>
        </p:nvSpPr>
        <p:spPr>
          <a:xfrm>
            <a:off x="2204220" y="5475430"/>
            <a:ext cx="7777986" cy="587144"/>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normAutofit fontScale="92500"/>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3600" b="1" i="0" u="none" strike="noStrike" kern="1200" cap="none" spc="0" normalizeH="0" baseline="0" noProof="0" dirty="0">
                <a:ln>
                  <a:noFill/>
                </a:ln>
                <a:solidFill>
                  <a:srgbClr val="5B7496"/>
                </a:solidFill>
                <a:effectLst/>
                <a:uLnTx/>
                <a:uFillTx/>
                <a:latin typeface="Calibri" panose="020F0502020204030204" pitchFamily="34" charset="0"/>
                <a:ea typeface="+mn-ea"/>
                <a:cs typeface="Calibri" panose="020F0502020204030204" pitchFamily="34" charset="0"/>
              </a:rPr>
              <a:t>התמודדות עם מידע כוזב (</a:t>
            </a:r>
            <a:r>
              <a:rPr kumimoji="0" lang="en-US" sz="3600" b="1" i="0" u="none" strike="noStrike" kern="1200" cap="none" spc="0" normalizeH="0" baseline="0" noProof="0" dirty="0">
                <a:ln>
                  <a:noFill/>
                </a:ln>
                <a:solidFill>
                  <a:srgbClr val="5B7496"/>
                </a:solidFill>
                <a:effectLst/>
                <a:uLnTx/>
                <a:uFillTx/>
                <a:latin typeface="Calibri" panose="020F0502020204030204" pitchFamily="34" charset="0"/>
                <a:ea typeface="+mn-ea"/>
                <a:cs typeface="Calibri" panose="020F0502020204030204" pitchFamily="34" charset="0"/>
              </a:rPr>
              <a:t>Fake News</a:t>
            </a:r>
            <a:r>
              <a:rPr kumimoji="0" lang="he-IL" sz="3600" b="1" i="0" u="none" strike="noStrike" kern="1200" cap="none" spc="0" normalizeH="0" baseline="0" noProof="0" dirty="0">
                <a:ln>
                  <a:noFill/>
                </a:ln>
                <a:solidFill>
                  <a:srgbClr val="5B7496"/>
                </a:solidFill>
                <a:effectLst/>
                <a:uLnTx/>
                <a:uFillTx/>
                <a:latin typeface="Calibri" panose="020F0502020204030204" pitchFamily="34" charset="0"/>
                <a:ea typeface="+mn-ea"/>
                <a:cs typeface="Calibri" panose="020F0502020204030204" pitchFamily="34" charset="0"/>
              </a:rPr>
              <a:t>)</a:t>
            </a:r>
            <a:r>
              <a:rPr kumimoji="0" lang="en-US" sz="3600" b="1" i="0" u="none" strike="noStrike" kern="1200" cap="none" spc="0" normalizeH="0" baseline="0" noProof="0" dirty="0">
                <a:ln>
                  <a:noFill/>
                </a:ln>
                <a:solidFill>
                  <a:srgbClr val="5B7496"/>
                </a:solidFill>
                <a:effectLst/>
                <a:uLnTx/>
                <a:uFillTx/>
                <a:latin typeface="Calibri" panose="020F0502020204030204" pitchFamily="34" charset="0"/>
                <a:ea typeface="+mn-ea"/>
                <a:cs typeface="Calibri" panose="020F0502020204030204" pitchFamily="34" charset="0"/>
              </a:rPr>
              <a:t> </a:t>
            </a:r>
            <a:r>
              <a:rPr kumimoji="0" lang="he-IL" sz="3600" b="1" i="0" u="none" strike="noStrike" kern="1200" cap="none" spc="0" normalizeH="0" baseline="0" noProof="0" dirty="0">
                <a:ln>
                  <a:noFill/>
                </a:ln>
                <a:solidFill>
                  <a:srgbClr val="5B7496"/>
                </a:solidFill>
                <a:effectLst/>
                <a:uLnTx/>
                <a:uFillTx/>
                <a:latin typeface="Calibri" panose="020F0502020204030204" pitchFamily="34" charset="0"/>
                <a:ea typeface="+mn-ea"/>
                <a:cs typeface="Calibri" panose="020F0502020204030204" pitchFamily="34" charset="0"/>
              </a:rPr>
              <a:t>ברשת</a:t>
            </a:r>
          </a:p>
        </p:txBody>
      </p:sp>
      <p:sp>
        <p:nvSpPr>
          <p:cNvPr id="12" name="כותרת משנה 2">
            <a:extLst>
              <a:ext uri="{FF2B5EF4-FFF2-40B4-BE49-F238E27FC236}">
                <a16:creationId xmlns:a16="http://schemas.microsoft.com/office/drawing/2014/main" id="{CF204086-0AE9-7C97-49EF-868761915B90}"/>
              </a:ext>
            </a:extLst>
          </p:cNvPr>
          <p:cNvSpPr txBox="1">
            <a:spLocks/>
          </p:cNvSpPr>
          <p:nvPr/>
        </p:nvSpPr>
        <p:spPr>
          <a:xfrm>
            <a:off x="2207007" y="2799218"/>
            <a:ext cx="7777986" cy="1655762"/>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marR="0" lvl="0" indent="0" algn="ctr" defTabSz="609630" rtl="1" eaLnBrk="1" fontAlgn="auto" latinLnBrk="0" hangingPunct="1">
              <a:lnSpc>
                <a:spcPct val="100000"/>
              </a:lnSpc>
              <a:spcBef>
                <a:spcPct val="20000"/>
              </a:spcBef>
              <a:spcAft>
                <a:spcPts val="0"/>
              </a:spcAft>
              <a:buClrTx/>
              <a:buSzTx/>
              <a:buFont typeface="Arial" pitchFamily="34" charset="0"/>
              <a:buNone/>
              <a:tabLst/>
              <a:defRPr/>
            </a:pP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כלים ופעילויות</a:t>
            </a:r>
            <a:b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לחיזוק כוחות ולניהול שיח רגשי</a:t>
            </a:r>
          </a:p>
          <a:p>
            <a:pPr marL="0" marR="0" lvl="0" indent="0" algn="ctr" defTabSz="609630" rtl="1" eaLnBrk="1" fontAlgn="auto" latinLnBrk="0" hangingPunct="1">
              <a:lnSpc>
                <a:spcPct val="100000"/>
              </a:lnSpc>
              <a:spcBef>
                <a:spcPct val="20000"/>
              </a:spcBef>
              <a:spcAft>
                <a:spcPts val="0"/>
              </a:spcAft>
              <a:buClrTx/>
              <a:buSzTx/>
              <a:buFont typeface="Arial" pitchFamily="34" charset="0"/>
              <a:buNone/>
              <a:tabLst/>
              <a:defRPr/>
            </a:pPr>
            <a:r>
              <a:rPr kumimoji="0" lang="he-IL"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לתלמידים ולצוות החינוכי</a:t>
            </a:r>
          </a:p>
        </p:txBody>
      </p:sp>
      <p:pic>
        <p:nvPicPr>
          <p:cNvPr id="6" name="תמונה 5">
            <a:extLst>
              <a:ext uri="{FF2B5EF4-FFF2-40B4-BE49-F238E27FC236}">
                <a16:creationId xmlns:a16="http://schemas.microsoft.com/office/drawing/2014/main" id="{CC97B4A4-0067-0DD3-A926-BB2AEF68F163}"/>
              </a:ext>
              <a:ext uri="{C183D7F6-B498-43B3-948B-1728B52AA6E4}">
                <adec:decorative xmlns:adec="http://schemas.microsoft.com/office/drawing/2017/decorative" val="1"/>
              </a:ext>
            </a:extLst>
          </p:cNvPr>
          <p:cNvPicPr>
            <a:picLocks noChangeAspect="1"/>
          </p:cNvPicPr>
          <p:nvPr/>
        </p:nvPicPr>
        <p:blipFill>
          <a:blip r:embed="rId5">
            <a:clrChange>
              <a:clrFrom>
                <a:srgbClr val="FFFBF8"/>
              </a:clrFrom>
              <a:clrTo>
                <a:srgbClr val="FFFBF8">
                  <a:alpha val="0"/>
                </a:srgbClr>
              </a:clrTo>
            </a:clrChange>
          </a:blip>
          <a:stretch>
            <a:fillRect/>
          </a:stretch>
        </p:blipFill>
        <p:spPr>
          <a:xfrm>
            <a:off x="3602521" y="-608944"/>
            <a:ext cx="4716275" cy="4716275"/>
          </a:xfrm>
          <a:prstGeom prst="rect">
            <a:avLst/>
          </a:prstGeom>
        </p:spPr>
      </p:pic>
      <p:sp>
        <p:nvSpPr>
          <p:cNvPr id="17" name="תיבת טקסט 16">
            <a:extLst>
              <a:ext uri="{FF2B5EF4-FFF2-40B4-BE49-F238E27FC236}">
                <a16:creationId xmlns:a16="http://schemas.microsoft.com/office/drawing/2014/main" id="{5B348087-EAFB-0FF1-DA30-9C8A835FFE69}"/>
              </a:ext>
            </a:extLst>
          </p:cNvPr>
          <p:cNvSpPr txBox="1">
            <a:spLocks/>
          </p:cNvSpPr>
          <p:nvPr/>
        </p:nvSpPr>
        <p:spPr>
          <a:xfrm>
            <a:off x="5489973" y="5746432"/>
            <a:ext cx="6093618" cy="707886"/>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ז-ט</a:t>
            </a:r>
            <a:endParaRPr kumimoji="0" lang="he-IL" sz="40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A2B6F9CD-720B-47A1-7C6C-72009F681FB8}"/>
              </a:ext>
              <a:ext uri="{C183D7F6-B498-43B3-948B-1728B52AA6E4}">
                <adec:decorative xmlns:adec="http://schemas.microsoft.com/office/drawing/2017/decorative" val="1"/>
              </a:ext>
            </a:extLst>
          </p:cNvPr>
          <p:cNvSpPr/>
          <p:nvPr/>
        </p:nvSpPr>
        <p:spPr>
          <a:xfrm rot="11089319" flipH="1">
            <a:off x="1561056" y="660621"/>
            <a:ext cx="9069887" cy="5112874"/>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a:p>
        </p:txBody>
      </p:sp>
      <p:sp>
        <p:nvSpPr>
          <p:cNvPr id="6" name="Rectangle 5">
            <a:extLst>
              <a:ext uri="{FF2B5EF4-FFF2-40B4-BE49-F238E27FC236}">
                <a16:creationId xmlns:a16="http://schemas.microsoft.com/office/drawing/2014/main" id="{B9C06AE2-F736-BC0F-3F75-08D6E56D3D40}"/>
              </a:ext>
            </a:extLst>
          </p:cNvPr>
          <p:cNvSpPr>
            <a:spLocks noGrp="1"/>
          </p:cNvSpPr>
          <p:nvPr>
            <p:ph type="title" idx="4294967295"/>
          </p:nvPr>
        </p:nvSpPr>
        <p:spPr>
          <a:xfrm>
            <a:off x="4899326" y="1495904"/>
            <a:ext cx="2658099"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w="0"/>
                <a:solidFill>
                  <a:schemeClr val="tx2">
                    <a:lumMod val="60000"/>
                    <a:lumOff val="40000"/>
                  </a:schemeClr>
                </a:solidFill>
                <a:effectLst>
                  <a:outerShdw blurRad="38100" dist="25400" dir="5400000" algn="ctr" rotWithShape="0">
                    <a:srgbClr val="6E747A">
                      <a:alpha val="43000"/>
                    </a:srgbClr>
                  </a:outerShdw>
                </a:effectLst>
                <a:uLnTx/>
                <a:uFillTx/>
                <a:latin typeface="Calibri" panose="020F0502020204030204" pitchFamily="34" charset="0"/>
                <a:ea typeface="Calibri" panose="020F0502020204030204" pitchFamily="34" charset="0"/>
                <a:cs typeface="Calibri" panose="020F0502020204030204" pitchFamily="34" charset="0"/>
              </a:rPr>
              <a:t>פעילות בקבוצות</a:t>
            </a:r>
            <a:endParaRPr kumimoji="0" lang="en-US" sz="3200" b="1" i="0" u="none" strike="noStrike" kern="1200" cap="none" spc="0" normalizeH="0" baseline="0" noProof="0" dirty="0">
              <a:ln w="0"/>
              <a:solidFill>
                <a:schemeClr val="tx2">
                  <a:lumMod val="60000"/>
                  <a:lumOff val="40000"/>
                </a:schemeClr>
              </a:solidFill>
              <a:effectLst>
                <a:outerShdw blurRad="38100" dist="25400" dir="5400000" algn="ctr" rotWithShape="0">
                  <a:srgbClr val="6E747A">
                    <a:alpha val="43000"/>
                  </a:srgbClr>
                </a:outerShdw>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תיבת טקסט 4">
            <a:extLst>
              <a:ext uri="{FF2B5EF4-FFF2-40B4-BE49-F238E27FC236}">
                <a16:creationId xmlns:a16="http://schemas.microsoft.com/office/drawing/2014/main" id="{9D456BD7-A79D-B104-35B8-24FF95090796}"/>
              </a:ext>
            </a:extLst>
          </p:cNvPr>
          <p:cNvSpPr txBox="1"/>
          <p:nvPr/>
        </p:nvSpPr>
        <p:spPr>
          <a:xfrm>
            <a:off x="280067" y="1091124"/>
            <a:ext cx="10549720" cy="5170646"/>
          </a:xfrm>
          <a:prstGeom prst="rect">
            <a:avLst/>
          </a:prstGeom>
          <a:noFill/>
        </p:spPr>
        <p:txBody>
          <a:bodyPr wrap="square">
            <a:spAutoFit/>
          </a:bodyPr>
          <a:lstStyle/>
          <a:p>
            <a:pPr algn="ctr" rtl="0"/>
            <a:r>
              <a:rPr lang="he-IL" sz="8800" b="1" dirty="0">
                <a:latin typeface="Calibri" panose="020F0502020204030204" pitchFamily="34" charset="0"/>
                <a:cs typeface="Calibri" panose="020F0502020204030204" pitchFamily="34" charset="0"/>
              </a:rPr>
              <a:t>          </a:t>
            </a:r>
          </a:p>
          <a:p>
            <a:pPr algn="ctr" rtl="0"/>
            <a:r>
              <a:rPr lang="he-IL" sz="8800" b="1" dirty="0">
                <a:latin typeface="Calibri" panose="020F0502020204030204" pitchFamily="34" charset="0"/>
                <a:cs typeface="Calibri" panose="020F0502020204030204" pitchFamily="34" charset="0"/>
              </a:rPr>
              <a:t>       </a:t>
            </a:r>
            <a:r>
              <a:rPr lang="en-US" sz="8000" b="1" dirty="0">
                <a:latin typeface="Calibri" panose="020F0502020204030204" pitchFamily="34" charset="0"/>
                <a:cs typeface="Calibri" panose="020F0502020204030204" pitchFamily="34" charset="0"/>
              </a:rPr>
              <a:t>Check the Fake             </a:t>
            </a:r>
            <a:endParaRPr lang="he-IL" sz="8800" b="1" dirty="0">
              <a:latin typeface="Calibri" panose="020F0502020204030204" pitchFamily="34" charset="0"/>
              <a:cs typeface="Calibri" panose="020F0502020204030204" pitchFamily="34" charset="0"/>
            </a:endParaRPr>
          </a:p>
          <a:p>
            <a:pPr algn="ctr" rtl="0"/>
            <a:endParaRPr lang="he-IL" sz="6600" b="1" dirty="0">
              <a:latin typeface="Calibri" panose="020F0502020204030204" pitchFamily="34" charset="0"/>
              <a:cs typeface="Calibri" panose="020F0502020204030204" pitchFamily="34" charset="0"/>
            </a:endParaRPr>
          </a:p>
          <a:p>
            <a:pPr algn="ctr" rtl="0"/>
            <a:endParaRPr lang="he-IL" sz="8800" b="1"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BE0661AD-AB72-0E50-06DF-C90466B68D87}"/>
              </a:ext>
            </a:extLst>
          </p:cNvPr>
          <p:cNvSpPr/>
          <p:nvPr/>
        </p:nvSpPr>
        <p:spPr>
          <a:xfrm>
            <a:off x="1279232" y="4509532"/>
            <a:ext cx="9270488" cy="1107996"/>
          </a:xfrm>
          <a:prstGeom prst="rect">
            <a:avLst/>
          </a:prstGeom>
          <a:noFill/>
        </p:spPr>
        <p:txBody>
          <a:bodyPr wrap="none" lIns="91440" tIns="45720" rIns="91440" bIns="45720">
            <a:spAutoFit/>
          </a:bodyPr>
          <a:lstStyle/>
          <a:p>
            <a:pPr algn="ctr"/>
            <a:r>
              <a:rPr lang="he-IL" sz="6600" dirty="0">
                <a:ln w="0"/>
                <a:effectLst>
                  <a:outerShdw blurRad="38100" dist="19050" dir="2700000" algn="tl" rotWithShape="0">
                    <a:schemeClr val="dk1">
                      <a:alpha val="40000"/>
                    </a:schemeClr>
                  </a:outerShdw>
                </a:effectLst>
              </a:rPr>
              <a:t>עוצרים. בודקים. בוחרים נכון</a:t>
            </a:r>
            <a:endParaRPr lang="en-US" sz="6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3788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6011892"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dirty="0"/>
          </a:p>
        </p:txBody>
      </p:sp>
      <p:sp>
        <p:nvSpPr>
          <p:cNvPr id="4" name="Freeform 5">
            <a:extLst>
              <a:ext uri="{FF2B5EF4-FFF2-40B4-BE49-F238E27FC236}">
                <a16:creationId xmlns:a16="http://schemas.microsoft.com/office/drawing/2014/main" id="{68521BD8-0810-0A75-5A1A-658376C5562F}"/>
              </a:ext>
              <a:ext uri="{C183D7F6-B498-43B3-948B-1728B52AA6E4}">
                <adec:decorative xmlns:adec="http://schemas.microsoft.com/office/drawing/2017/decorative" val="1"/>
              </a:ext>
            </a:extLst>
          </p:cNvPr>
          <p:cNvSpPr/>
          <p:nvPr/>
        </p:nvSpPr>
        <p:spPr>
          <a:xfrm rot="8589632" flipH="1">
            <a:off x="5159" y="220030"/>
            <a:ext cx="2713374" cy="2415497"/>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12" name="מלבן 11">
            <a:extLst>
              <a:ext uri="{FF2B5EF4-FFF2-40B4-BE49-F238E27FC236}">
                <a16:creationId xmlns:a16="http://schemas.microsoft.com/office/drawing/2014/main" id="{9E8DDCA4-673A-338F-1D1E-7458FD03C4B9}"/>
              </a:ext>
              <a:ext uri="{C183D7F6-B498-43B3-948B-1728B52AA6E4}">
                <adec:decorative xmlns:adec="http://schemas.microsoft.com/office/drawing/2017/decorative" val="1"/>
              </a:ext>
            </a:extLst>
          </p:cNvPr>
          <p:cNvSpPr/>
          <p:nvPr/>
        </p:nvSpPr>
        <p:spPr>
          <a:xfrm>
            <a:off x="4464140" y="0"/>
            <a:ext cx="7727859"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0" name="כותרת 19">
            <a:extLst>
              <a:ext uri="{FF2B5EF4-FFF2-40B4-BE49-F238E27FC236}">
                <a16:creationId xmlns:a16="http://schemas.microsoft.com/office/drawing/2014/main" id="{5A6C3233-9A64-F68B-FEEC-B6586FE8534D}"/>
              </a:ext>
            </a:extLst>
          </p:cNvPr>
          <p:cNvSpPr txBox="1">
            <a:spLocks noGrp="1"/>
          </p:cNvSpPr>
          <p:nvPr>
            <p:ph type="title" idx="4294967295"/>
          </p:nvPr>
        </p:nvSpPr>
        <p:spPr>
          <a:xfrm>
            <a:off x="4999975" y="174020"/>
            <a:ext cx="6692631"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קבוצה מס' 1:</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hlinkClick r:id="rId6"/>
              </a:rPr>
              <a:t>"חייזרים בעיר הבירה?"</a:t>
            </a:r>
            <a:endParaRPr kumimoji="0" lang="he-IL" sz="4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p>
        </p:txBody>
      </p:sp>
      <p:pic>
        <p:nvPicPr>
          <p:cNvPr id="9" name="Picture 2" descr="חללית של חייזרים יורדת מהשמים">
            <a:extLst>
              <a:ext uri="{FF2B5EF4-FFF2-40B4-BE49-F238E27FC236}">
                <a16:creationId xmlns:a16="http://schemas.microsoft.com/office/drawing/2014/main" id="{67F6F8D7-900B-2791-E4E3-DFEC751E5239}"/>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7562045" y="1486813"/>
            <a:ext cx="3988721" cy="2196328"/>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descr="QR לכתבה באתק מאקו">
            <a:extLst>
              <a:ext uri="{FF2B5EF4-FFF2-40B4-BE49-F238E27FC236}">
                <a16:creationId xmlns:a16="http://schemas.microsoft.com/office/drawing/2014/main" id="{DDE18C90-4A93-A19F-43DF-BCE83A3F9A7B}"/>
              </a:ext>
              <a:ext uri="{C183D7F6-B498-43B3-948B-1728B52AA6E4}">
                <adec:decorative xmlns:adec="http://schemas.microsoft.com/office/drawing/2017/decorative" val="0"/>
              </a:ext>
            </a:extLst>
          </p:cNvPr>
          <p:cNvPicPr>
            <a:picLocks noChangeAspect="1"/>
          </p:cNvPicPr>
          <p:nvPr/>
        </p:nvPicPr>
        <p:blipFill>
          <a:blip r:embed="rId9"/>
          <a:stretch>
            <a:fillRect/>
          </a:stretch>
        </p:blipFill>
        <p:spPr>
          <a:xfrm>
            <a:off x="4924425" y="1459320"/>
            <a:ext cx="2343150" cy="2343150"/>
          </a:xfrm>
          <a:prstGeom prst="rect">
            <a:avLst/>
          </a:prstGeom>
        </p:spPr>
      </p:pic>
      <p:sp>
        <p:nvSpPr>
          <p:cNvPr id="8" name="TextBox 7">
            <a:extLst>
              <a:ext uri="{FF2B5EF4-FFF2-40B4-BE49-F238E27FC236}">
                <a16:creationId xmlns:a16="http://schemas.microsoft.com/office/drawing/2014/main" id="{2DF2862F-7C41-AFF1-CD2D-9A2A2EE8C07C}"/>
              </a:ext>
            </a:extLst>
          </p:cNvPr>
          <p:cNvSpPr txBox="1"/>
          <p:nvPr/>
        </p:nvSpPr>
        <p:spPr>
          <a:xfrm>
            <a:off x="5536791" y="4227105"/>
            <a:ext cx="5618998" cy="1697068"/>
          </a:xfrm>
          <a:prstGeom prst="rect">
            <a:avLst/>
          </a:prstGeom>
          <a:noFill/>
        </p:spPr>
        <p:txBody>
          <a:bodyPr wrap="square" rtlCol="1">
            <a:spAutoFit/>
          </a:bodyPr>
          <a:lstStyle/>
          <a:p>
            <a:pPr>
              <a:lnSpc>
                <a:spcPct val="150000"/>
              </a:lnSpc>
            </a:pPr>
            <a:r>
              <a:rPr lang="he-IL" sz="2400" dirty="0">
                <a:latin typeface="Calibri" panose="020F0502020204030204" pitchFamily="34" charset="0"/>
                <a:ea typeface="Calibri" panose="020F0502020204030204" pitchFamily="34" charset="0"/>
                <a:cs typeface="Calibri" panose="020F0502020204030204" pitchFamily="34" charset="0"/>
              </a:rPr>
              <a:t>ברשת הופצו תמונות וסרטון של הבזקי אור בשמי ירושלים שתוארו כ"עב"ם" ברמיזה לחיים מחוץ לכדור הארץ. </a:t>
            </a:r>
          </a:p>
        </p:txBody>
      </p:sp>
      <p:sp>
        <p:nvSpPr>
          <p:cNvPr id="5" name="תיבת טקסט 4">
            <a:extLst>
              <a:ext uri="{FF2B5EF4-FFF2-40B4-BE49-F238E27FC236}">
                <a16:creationId xmlns:a16="http://schemas.microsoft.com/office/drawing/2014/main" id="{DE529B67-8FA0-2D89-9462-92FE7891650E}"/>
              </a:ext>
            </a:extLst>
          </p:cNvPr>
          <p:cNvSpPr txBox="1"/>
          <p:nvPr/>
        </p:nvSpPr>
        <p:spPr>
          <a:xfrm>
            <a:off x="687859" y="-664428"/>
            <a:ext cx="2733601" cy="4093428"/>
          </a:xfrm>
          <a:prstGeom prst="rect">
            <a:avLst/>
          </a:prstGeom>
          <a:noFill/>
        </p:spPr>
        <p:txBody>
          <a:bodyPr wrap="square">
            <a:spAutoFit/>
          </a:bodyPr>
          <a:lstStyle/>
          <a:p>
            <a:r>
              <a:rPr lang="he-IL" sz="4000" b="1" dirty="0">
                <a:latin typeface="Calibri" panose="020F0502020204030204" pitchFamily="34" charset="0"/>
                <a:cs typeface="Calibri" panose="020F0502020204030204" pitchFamily="34" charset="0"/>
              </a:rPr>
              <a:t>          </a:t>
            </a:r>
          </a:p>
          <a:p>
            <a:endParaRPr lang="he-IL" sz="4000" b="1" dirty="0">
              <a:latin typeface="Calibri" panose="020F0502020204030204" pitchFamily="34" charset="0"/>
              <a:cs typeface="Calibri" panose="020F0502020204030204" pitchFamily="34" charset="0"/>
            </a:endParaRPr>
          </a:p>
          <a:p>
            <a:pPr algn="ctr"/>
            <a:r>
              <a:rPr lang="he-IL" sz="4000" b="1" dirty="0">
                <a:latin typeface="Calibri" panose="020F0502020204030204" pitchFamily="34" charset="0"/>
                <a:cs typeface="Calibri" panose="020F0502020204030204" pitchFamily="34" charset="0"/>
              </a:rPr>
              <a:t>           </a:t>
            </a:r>
            <a:r>
              <a:rPr lang="en-US" sz="3600" b="1" dirty="0">
                <a:latin typeface="Calibri" panose="020F0502020204030204" pitchFamily="34" charset="0"/>
                <a:cs typeface="Calibri" panose="020F0502020204030204" pitchFamily="34" charset="0"/>
              </a:rPr>
              <a:t>Check the            </a:t>
            </a:r>
          </a:p>
          <a:p>
            <a:pPr algn="ctr"/>
            <a:r>
              <a:rPr lang="en-US" sz="3600" b="1" dirty="0">
                <a:latin typeface="Calibri" panose="020F0502020204030204" pitchFamily="34" charset="0"/>
                <a:cs typeface="Calibri" panose="020F0502020204030204" pitchFamily="34" charset="0"/>
              </a:rPr>
              <a:t>Fake             </a:t>
            </a:r>
            <a:endParaRPr lang="he-IL" sz="4000" b="1" dirty="0">
              <a:latin typeface="Calibri" panose="020F0502020204030204" pitchFamily="34" charset="0"/>
              <a:cs typeface="Calibri" panose="020F0502020204030204" pitchFamily="34" charset="0"/>
            </a:endParaRPr>
          </a:p>
          <a:p>
            <a:pPr algn="ctr"/>
            <a:endParaRPr lang="he-IL" sz="2800" b="1" dirty="0">
              <a:latin typeface="Calibri" panose="020F0502020204030204" pitchFamily="34" charset="0"/>
              <a:cs typeface="Calibri" panose="020F0502020204030204" pitchFamily="34" charset="0"/>
            </a:endParaRPr>
          </a:p>
          <a:p>
            <a:pPr algn="ctr"/>
            <a:endParaRPr lang="he-IL" sz="4000" b="1" dirty="0">
              <a:latin typeface="Calibri" panose="020F0502020204030204" pitchFamily="34" charset="0"/>
              <a:cs typeface="Calibri" panose="020F0502020204030204" pitchFamily="34" charset="0"/>
            </a:endParaRPr>
          </a:p>
        </p:txBody>
      </p:sp>
      <p:sp>
        <p:nvSpPr>
          <p:cNvPr id="6" name="תיבת טקסט 5">
            <a:extLst>
              <a:ext uri="{FF2B5EF4-FFF2-40B4-BE49-F238E27FC236}">
                <a16:creationId xmlns:a16="http://schemas.microsoft.com/office/drawing/2014/main" id="{F2BFFB95-40F6-BA6B-558E-E75697D3C6F6}"/>
              </a:ext>
            </a:extLst>
          </p:cNvPr>
          <p:cNvSpPr txBox="1"/>
          <p:nvPr/>
        </p:nvSpPr>
        <p:spPr>
          <a:xfrm>
            <a:off x="-61558" y="2153672"/>
            <a:ext cx="4139184" cy="4832092"/>
          </a:xfrm>
          <a:prstGeom prst="rect">
            <a:avLst/>
          </a:prstGeom>
          <a:noFill/>
        </p:spPr>
        <p:txBody>
          <a:bodyPr wrap="square">
            <a:spAutoFit/>
          </a:bodyPr>
          <a:lstStyle/>
          <a:p>
            <a:r>
              <a:rPr lang="he-IL" sz="2400" b="1" u="sng" dirty="0">
                <a:latin typeface="Calibri" panose="020F0502020204030204" pitchFamily="34" charset="0"/>
                <a:cs typeface="Calibri" panose="020F0502020204030204" pitchFamily="34" charset="0"/>
              </a:rPr>
              <a:t>שאלות:</a:t>
            </a:r>
          </a:p>
          <a:p>
            <a:endParaRPr lang="he-IL" sz="2400" b="1" u="sng"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אילו רגשות מעורר הסרטון לדעתכם?</a:t>
            </a:r>
          </a:p>
          <a:p>
            <a:endParaRPr lang="he-IL"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מהו לדעתכם סוג המידע הכוזב אשר בכתבה? </a:t>
            </a:r>
          </a:p>
          <a:p>
            <a:endParaRPr lang="he-IL"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מהם המניעים של מפרסמי הסרטון?</a:t>
            </a:r>
          </a:p>
          <a:p>
            <a:endParaRPr lang="he-IL"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מדוע לדעתכם הכתבה הפכה לוויראלית?</a:t>
            </a:r>
          </a:p>
          <a:p>
            <a:endParaRPr lang="he-IL"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מה הייתם מציעים למי שנחשף לסרטון?</a:t>
            </a:r>
          </a:p>
          <a:p>
            <a:endParaRPr lang="he-IL"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411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6011892"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dirty="0"/>
          </a:p>
        </p:txBody>
      </p:sp>
      <p:sp>
        <p:nvSpPr>
          <p:cNvPr id="3" name="AutoShape 2">
            <a:extLst>
              <a:ext uri="{FF2B5EF4-FFF2-40B4-BE49-F238E27FC236}">
                <a16:creationId xmlns:a16="http://schemas.microsoft.com/office/drawing/2014/main" id="{52663DF3-F816-C035-AD72-27694BA227A7}"/>
              </a:ext>
              <a:ext uri="{C183D7F6-B498-43B3-948B-1728B52AA6E4}">
                <adec:decorative xmlns:adec="http://schemas.microsoft.com/office/drawing/2017/decorative" val="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4" name="Freeform 5">
            <a:extLst>
              <a:ext uri="{FF2B5EF4-FFF2-40B4-BE49-F238E27FC236}">
                <a16:creationId xmlns:a16="http://schemas.microsoft.com/office/drawing/2014/main" id="{68521BD8-0810-0A75-5A1A-658376C5562F}"/>
              </a:ext>
              <a:ext uri="{C183D7F6-B498-43B3-948B-1728B52AA6E4}">
                <adec:decorative xmlns:adec="http://schemas.microsoft.com/office/drawing/2017/decorative" val="1"/>
              </a:ext>
            </a:extLst>
          </p:cNvPr>
          <p:cNvSpPr/>
          <p:nvPr/>
        </p:nvSpPr>
        <p:spPr>
          <a:xfrm rot="8589632" flipH="1">
            <a:off x="5159" y="220030"/>
            <a:ext cx="2713374" cy="2415497"/>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12" name="מלבן 11">
            <a:extLst>
              <a:ext uri="{FF2B5EF4-FFF2-40B4-BE49-F238E27FC236}">
                <a16:creationId xmlns:a16="http://schemas.microsoft.com/office/drawing/2014/main" id="{9E8DDCA4-673A-338F-1D1E-7458FD03C4B9}"/>
              </a:ext>
              <a:ext uri="{C183D7F6-B498-43B3-948B-1728B52AA6E4}">
                <adec:decorative xmlns:adec="http://schemas.microsoft.com/office/drawing/2017/decorative" val="1"/>
              </a:ext>
            </a:extLst>
          </p:cNvPr>
          <p:cNvSpPr/>
          <p:nvPr/>
        </p:nvSpPr>
        <p:spPr>
          <a:xfrm>
            <a:off x="4464141" y="0"/>
            <a:ext cx="7727859"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כותרת 19">
            <a:extLst>
              <a:ext uri="{FF2B5EF4-FFF2-40B4-BE49-F238E27FC236}">
                <a16:creationId xmlns:a16="http://schemas.microsoft.com/office/drawing/2014/main" id="{5A6C3233-9A64-F68B-FEEC-B6586FE8534D}"/>
              </a:ext>
            </a:extLst>
          </p:cNvPr>
          <p:cNvSpPr txBox="1">
            <a:spLocks noGrp="1"/>
          </p:cNvSpPr>
          <p:nvPr>
            <p:ph type="title" idx="4294967295"/>
          </p:nvPr>
        </p:nvSpPr>
        <p:spPr>
          <a:xfrm>
            <a:off x="4791456" y="299609"/>
            <a:ext cx="6449568"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קבוצה מס' 2:</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hlinkClick r:id="rId6"/>
              </a:rPr>
              <a:t>"סוגרת חשבון"</a:t>
            </a:r>
            <a:endParaRPr kumimoji="0" lang="he-IL" sz="3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pic>
        <p:nvPicPr>
          <p:cNvPr id="1026" name="Picture 2" descr="ציפור">
            <a:extLst>
              <a:ext uri="{FF2B5EF4-FFF2-40B4-BE49-F238E27FC236}">
                <a16:creationId xmlns:a16="http://schemas.microsoft.com/office/drawing/2014/main" id="{E0666B78-F719-63B4-DA31-1C00533BE74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6727" y="1597943"/>
            <a:ext cx="3147177" cy="167865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QR לכתבה באתר ynet">
            <a:extLst>
              <a:ext uri="{FF2B5EF4-FFF2-40B4-BE49-F238E27FC236}">
                <a16:creationId xmlns:a16="http://schemas.microsoft.com/office/drawing/2014/main" id="{BCEA4BDF-EB76-F2F0-11F8-7FA2ABE6FEAF}"/>
              </a:ext>
              <a:ext uri="{C183D7F6-B498-43B3-948B-1728B52AA6E4}">
                <adec:decorative xmlns:adec="http://schemas.microsoft.com/office/drawing/2017/decorative" val="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0091" y="1676436"/>
            <a:ext cx="2114550" cy="21145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42C9054-7155-E135-9E65-FD017648D250}"/>
              </a:ext>
            </a:extLst>
          </p:cNvPr>
          <p:cNvSpPr txBox="1"/>
          <p:nvPr/>
        </p:nvSpPr>
        <p:spPr>
          <a:xfrm>
            <a:off x="5230368" y="3889248"/>
            <a:ext cx="6193536" cy="1477328"/>
          </a:xfrm>
          <a:prstGeom prst="rect">
            <a:avLst/>
          </a:prstGeom>
          <a:noFill/>
        </p:spPr>
        <p:txBody>
          <a:bodyPr wrap="square" rtlCol="1">
            <a:spAutoFit/>
          </a:bodyPr>
          <a:lstStyle/>
          <a:p>
            <a:pPr>
              <a:lnSpc>
                <a:spcPct val="150000"/>
              </a:lnSpc>
            </a:pPr>
            <a:r>
              <a:rPr lang="he-IL"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אישה גילתה שבאחת הרשתות חברתיות קיים חשבון של גבר שהתחזה לאישה, והצליחה להביא לידי סגירתו.</a:t>
            </a:r>
          </a:p>
          <a:p>
            <a:endParaRPr lang="he-IL" dirty="0"/>
          </a:p>
        </p:txBody>
      </p:sp>
      <p:sp>
        <p:nvSpPr>
          <p:cNvPr id="5" name="תיבת טקסט 4">
            <a:extLst>
              <a:ext uri="{FF2B5EF4-FFF2-40B4-BE49-F238E27FC236}">
                <a16:creationId xmlns:a16="http://schemas.microsoft.com/office/drawing/2014/main" id="{DE529B67-8FA0-2D89-9462-92FE7891650E}"/>
              </a:ext>
            </a:extLst>
          </p:cNvPr>
          <p:cNvSpPr txBox="1"/>
          <p:nvPr/>
        </p:nvSpPr>
        <p:spPr>
          <a:xfrm>
            <a:off x="648244" y="-669887"/>
            <a:ext cx="2733601" cy="4093428"/>
          </a:xfrm>
          <a:prstGeom prst="rect">
            <a:avLst/>
          </a:prstGeom>
          <a:noFill/>
        </p:spPr>
        <p:txBody>
          <a:bodyPr wrap="square">
            <a:spAutoFit/>
          </a:bodyPr>
          <a:lstStyle/>
          <a:p>
            <a:r>
              <a:rPr lang="he-IL" sz="4000" b="1" dirty="0">
                <a:latin typeface="Calibri" panose="020F0502020204030204" pitchFamily="34" charset="0"/>
                <a:cs typeface="Calibri" panose="020F0502020204030204" pitchFamily="34" charset="0"/>
              </a:rPr>
              <a:t>          </a:t>
            </a:r>
          </a:p>
          <a:p>
            <a:endParaRPr lang="he-IL" sz="4000" b="1" dirty="0">
              <a:latin typeface="Calibri" panose="020F0502020204030204" pitchFamily="34" charset="0"/>
              <a:cs typeface="Calibri" panose="020F0502020204030204" pitchFamily="34" charset="0"/>
            </a:endParaRPr>
          </a:p>
          <a:p>
            <a:pPr algn="ctr"/>
            <a:r>
              <a:rPr lang="he-IL" sz="4000" b="1" dirty="0">
                <a:latin typeface="Calibri" panose="020F0502020204030204" pitchFamily="34" charset="0"/>
                <a:cs typeface="Calibri" panose="020F0502020204030204" pitchFamily="34" charset="0"/>
              </a:rPr>
              <a:t>           </a:t>
            </a:r>
            <a:r>
              <a:rPr lang="en-US" sz="3600" b="1" dirty="0">
                <a:latin typeface="Calibri" panose="020F0502020204030204" pitchFamily="34" charset="0"/>
                <a:cs typeface="Calibri" panose="020F0502020204030204" pitchFamily="34" charset="0"/>
              </a:rPr>
              <a:t>Check the            </a:t>
            </a:r>
          </a:p>
          <a:p>
            <a:pPr algn="ctr"/>
            <a:r>
              <a:rPr lang="en-US" sz="3600" b="1" dirty="0">
                <a:latin typeface="Calibri" panose="020F0502020204030204" pitchFamily="34" charset="0"/>
                <a:cs typeface="Calibri" panose="020F0502020204030204" pitchFamily="34" charset="0"/>
              </a:rPr>
              <a:t>Fake             </a:t>
            </a:r>
            <a:endParaRPr lang="he-IL" sz="4000" b="1" dirty="0">
              <a:latin typeface="Calibri" panose="020F0502020204030204" pitchFamily="34" charset="0"/>
              <a:cs typeface="Calibri" panose="020F0502020204030204" pitchFamily="34" charset="0"/>
            </a:endParaRPr>
          </a:p>
          <a:p>
            <a:pPr algn="ctr"/>
            <a:endParaRPr lang="he-IL" sz="2800" b="1" dirty="0">
              <a:latin typeface="Calibri" panose="020F0502020204030204" pitchFamily="34" charset="0"/>
              <a:cs typeface="Calibri" panose="020F0502020204030204" pitchFamily="34" charset="0"/>
            </a:endParaRPr>
          </a:p>
          <a:p>
            <a:pPr algn="ctr"/>
            <a:endParaRPr lang="he-IL" sz="4000" b="1" dirty="0">
              <a:latin typeface="Calibri" panose="020F0502020204030204" pitchFamily="34" charset="0"/>
              <a:cs typeface="Calibri" panose="020F0502020204030204" pitchFamily="34" charset="0"/>
            </a:endParaRPr>
          </a:p>
        </p:txBody>
      </p:sp>
      <p:sp>
        <p:nvSpPr>
          <p:cNvPr id="6" name="תיבת טקסט 5">
            <a:extLst>
              <a:ext uri="{FF2B5EF4-FFF2-40B4-BE49-F238E27FC236}">
                <a16:creationId xmlns:a16="http://schemas.microsoft.com/office/drawing/2014/main" id="{F2BFFB95-40F6-BA6B-558E-E75697D3C6F6}"/>
              </a:ext>
            </a:extLst>
          </p:cNvPr>
          <p:cNvSpPr txBox="1"/>
          <p:nvPr/>
        </p:nvSpPr>
        <p:spPr>
          <a:xfrm>
            <a:off x="0" y="2547356"/>
            <a:ext cx="4364597" cy="4832092"/>
          </a:xfrm>
          <a:prstGeom prst="rect">
            <a:avLst/>
          </a:prstGeom>
          <a:noFill/>
        </p:spPr>
        <p:txBody>
          <a:bodyPr wrap="square">
            <a:spAutoFit/>
          </a:bodyPr>
          <a:lstStyle/>
          <a:p>
            <a:r>
              <a:rPr lang="he-IL" sz="2400" b="1" dirty="0">
                <a:latin typeface="Calibri" panose="020F0502020204030204" pitchFamily="34" charset="0"/>
                <a:cs typeface="Calibri" panose="020F0502020204030204" pitchFamily="34" charset="0"/>
              </a:rPr>
              <a:t>שאלות:</a:t>
            </a:r>
          </a:p>
          <a:p>
            <a:endParaRPr lang="he-IL" sz="2400" b="1" u="sng"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אילו רגשות עורר לדעתכם הפרופיל?</a:t>
            </a:r>
          </a:p>
          <a:p>
            <a:pPr marL="342900" indent="-342900">
              <a:lnSpc>
                <a:spcPct val="150000"/>
              </a:lnSpc>
              <a:buFont typeface="Arial" panose="020B0604020202020204" pitchFamily="34" charset="0"/>
              <a:buChar char="•"/>
            </a:pPr>
            <a:r>
              <a:rPr lang="he-IL" sz="2000" dirty="0">
                <a:latin typeface="Calibri" panose="020F0502020204030204" pitchFamily="34" charset="0"/>
                <a:cs typeface="Calibri" panose="020F0502020204030204" pitchFamily="34" charset="0"/>
              </a:rPr>
              <a:t>מהו לדעתכם סוג המידע הכוזב אשר בפרופיל? </a:t>
            </a:r>
          </a:p>
          <a:p>
            <a:endParaRPr lang="he-IL"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מהם המניעים של העומדים מאחורי הפרופיל?</a:t>
            </a:r>
          </a:p>
          <a:p>
            <a:endParaRPr lang="he-IL"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מדוע לדעתכם הפרופיל הפך לוויראלי?</a:t>
            </a:r>
          </a:p>
          <a:p>
            <a:endParaRPr lang="he-IL"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מה הייתם מציעים למי שנחשף לפרופיל?</a:t>
            </a:r>
          </a:p>
          <a:p>
            <a:endParaRPr lang="he-IL"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491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לבן 11">
            <a:extLst>
              <a:ext uri="{FF2B5EF4-FFF2-40B4-BE49-F238E27FC236}">
                <a16:creationId xmlns:a16="http://schemas.microsoft.com/office/drawing/2014/main" id="{9E8DDCA4-673A-338F-1D1E-7458FD03C4B9}"/>
              </a:ext>
              <a:ext uri="{C183D7F6-B498-43B3-948B-1728B52AA6E4}">
                <adec:decorative xmlns:adec="http://schemas.microsoft.com/office/drawing/2017/decorative" val="1"/>
              </a:ext>
            </a:extLst>
          </p:cNvPr>
          <p:cNvSpPr/>
          <p:nvPr/>
        </p:nvSpPr>
        <p:spPr>
          <a:xfrm>
            <a:off x="6096000" y="0"/>
            <a:ext cx="6096000"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Freeform 2">
            <a:extLst>
              <a:ext uri="{C183D7F6-B498-43B3-948B-1728B52AA6E4}">
                <adec:decorative xmlns:adec="http://schemas.microsoft.com/office/drawing/2017/decorative" val="1"/>
              </a:ext>
            </a:extLst>
          </p:cNvPr>
          <p:cNvSpPr/>
          <p:nvPr/>
        </p:nvSpPr>
        <p:spPr>
          <a:xfrm>
            <a:off x="0" y="0"/>
            <a:ext cx="6011892"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dirty="0"/>
          </a:p>
        </p:txBody>
      </p:sp>
      <p:sp>
        <p:nvSpPr>
          <p:cNvPr id="3" name="AutoShape 2">
            <a:extLst>
              <a:ext uri="{FF2B5EF4-FFF2-40B4-BE49-F238E27FC236}">
                <a16:creationId xmlns:a16="http://schemas.microsoft.com/office/drawing/2014/main" id="{52663DF3-F816-C035-AD72-27694BA227A7}"/>
              </a:ext>
              <a:ext uri="{C183D7F6-B498-43B3-948B-1728B52AA6E4}">
                <adec:decorative xmlns:adec="http://schemas.microsoft.com/office/drawing/2017/decorative" val="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0" name="כותרת 19">
            <a:extLst>
              <a:ext uri="{FF2B5EF4-FFF2-40B4-BE49-F238E27FC236}">
                <a16:creationId xmlns:a16="http://schemas.microsoft.com/office/drawing/2014/main" id="{5A6C3233-9A64-F68B-FEEC-B6586FE8534D}"/>
              </a:ext>
            </a:extLst>
          </p:cNvPr>
          <p:cNvSpPr txBox="1">
            <a:spLocks noGrp="1"/>
          </p:cNvSpPr>
          <p:nvPr>
            <p:ph type="title" idx="4294967295"/>
          </p:nvPr>
        </p:nvSpPr>
        <p:spPr>
          <a:xfrm>
            <a:off x="7429881" y="246299"/>
            <a:ext cx="4322429" cy="11387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קבוצה מס' 3:</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hlinkClick r:id="rId4"/>
              </a:rPr>
              <a:t>"מעולם לא נחתו על הירח"</a:t>
            </a:r>
            <a:endParaRPr kumimoji="0" lang="he-IL" sz="4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pic>
        <p:nvPicPr>
          <p:cNvPr id="11" name="תמונה 10" descr="ירח">
            <a:extLst>
              <a:ext uri="{FF2B5EF4-FFF2-40B4-BE49-F238E27FC236}">
                <a16:creationId xmlns:a16="http://schemas.microsoft.com/office/drawing/2014/main" id="{40C0C771-3A17-BFE5-6327-736AB039988B}"/>
              </a:ext>
            </a:extLst>
          </p:cNvPr>
          <p:cNvPicPr>
            <a:picLocks noChangeAspect="1"/>
          </p:cNvPicPr>
          <p:nvPr/>
        </p:nvPicPr>
        <p:blipFill>
          <a:blip r:embed="rId5"/>
          <a:stretch>
            <a:fillRect/>
          </a:stretch>
        </p:blipFill>
        <p:spPr>
          <a:xfrm>
            <a:off x="8918827" y="1681903"/>
            <a:ext cx="2584432" cy="2030506"/>
          </a:xfrm>
          <a:prstGeom prst="rect">
            <a:avLst/>
          </a:prstGeom>
        </p:spPr>
      </p:pic>
      <p:pic>
        <p:nvPicPr>
          <p:cNvPr id="9" name="תמונה 8" descr="QR לכתבה באתר וואלה">
            <a:extLst>
              <a:ext uri="{FF2B5EF4-FFF2-40B4-BE49-F238E27FC236}">
                <a16:creationId xmlns:a16="http://schemas.microsoft.com/office/drawing/2014/main" id="{52E75CC3-CDF8-92CE-4FF3-244EFCBC467B}"/>
              </a:ext>
            </a:extLst>
          </p:cNvPr>
          <p:cNvPicPr>
            <a:picLocks noChangeAspect="1"/>
          </p:cNvPicPr>
          <p:nvPr/>
        </p:nvPicPr>
        <p:blipFill>
          <a:blip r:embed="rId6"/>
          <a:stretch>
            <a:fillRect/>
          </a:stretch>
        </p:blipFill>
        <p:spPr>
          <a:xfrm>
            <a:off x="6682132" y="1778437"/>
            <a:ext cx="1802963" cy="1802963"/>
          </a:xfrm>
          <a:prstGeom prst="rect">
            <a:avLst/>
          </a:prstGeom>
        </p:spPr>
      </p:pic>
      <p:sp>
        <p:nvSpPr>
          <p:cNvPr id="7" name="TextBox 6">
            <a:extLst>
              <a:ext uri="{FF2B5EF4-FFF2-40B4-BE49-F238E27FC236}">
                <a16:creationId xmlns:a16="http://schemas.microsoft.com/office/drawing/2014/main" id="{EC73CBCA-3398-EE72-2328-6AA286F2E352}"/>
              </a:ext>
            </a:extLst>
          </p:cNvPr>
          <p:cNvSpPr txBox="1"/>
          <p:nvPr/>
        </p:nvSpPr>
        <p:spPr>
          <a:xfrm>
            <a:off x="6203217" y="3843418"/>
            <a:ext cx="5503910" cy="1697068"/>
          </a:xfrm>
          <a:prstGeom prst="rect">
            <a:avLst/>
          </a:prstGeom>
          <a:noFill/>
        </p:spPr>
        <p:txBody>
          <a:bodyPr wrap="square" rtlCol="1">
            <a:spAutoFit/>
          </a:bodyPr>
          <a:lstStyle/>
          <a:p>
            <a:pPr>
              <a:lnSpc>
                <a:spcPct val="150000"/>
              </a:lnSpc>
            </a:pPr>
            <a:r>
              <a:rPr lang="he-IL" sz="2400" dirty="0">
                <a:solidFill>
                  <a:srgbClr val="1F1F1F"/>
                </a:solidFill>
                <a:latin typeface="Calibri" panose="020F0502020204030204" pitchFamily="34" charset="0"/>
                <a:ea typeface="Calibri" panose="020F0502020204030204" pitchFamily="34" charset="0"/>
                <a:cs typeface="Calibri" panose="020F0502020204030204" pitchFamily="34" charset="0"/>
              </a:rPr>
              <a:t>שרשורים שונים ברחבי הרשת מתייחסים לתמונת נחיתת אפולו  16 על הירח ולנראה ברקע, וטוענים כי למעשה נאס"א מעולם לא נחתה על הירח</a:t>
            </a:r>
            <a:r>
              <a:rPr lang="he-IL" sz="2400" b="0" i="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a:t>
            </a:r>
            <a:endParaRPr lang="he-IL" sz="2400" dirty="0">
              <a:latin typeface="Calibri" panose="020F0502020204030204" pitchFamily="34" charset="0"/>
              <a:ea typeface="Calibri" panose="020F0502020204030204" pitchFamily="34" charset="0"/>
              <a:cs typeface="Calibri" panose="020F0502020204030204" pitchFamily="34" charset="0"/>
            </a:endParaRPr>
          </a:p>
        </p:txBody>
      </p:sp>
      <p:sp>
        <p:nvSpPr>
          <p:cNvPr id="4" name="Freeform 5">
            <a:extLst>
              <a:ext uri="{FF2B5EF4-FFF2-40B4-BE49-F238E27FC236}">
                <a16:creationId xmlns:a16="http://schemas.microsoft.com/office/drawing/2014/main" id="{68521BD8-0810-0A75-5A1A-658376C5562F}"/>
              </a:ext>
              <a:ext uri="{C183D7F6-B498-43B3-948B-1728B52AA6E4}">
                <adec:decorative xmlns:adec="http://schemas.microsoft.com/office/drawing/2017/decorative" val="1"/>
              </a:ext>
            </a:extLst>
          </p:cNvPr>
          <p:cNvSpPr/>
          <p:nvPr/>
        </p:nvSpPr>
        <p:spPr>
          <a:xfrm rot="8589632" flipH="1">
            <a:off x="5159" y="220030"/>
            <a:ext cx="2713374" cy="2415497"/>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a:p>
        </p:txBody>
      </p:sp>
      <p:sp>
        <p:nvSpPr>
          <p:cNvPr id="5" name="תיבת טקסט 4">
            <a:extLst>
              <a:ext uri="{FF2B5EF4-FFF2-40B4-BE49-F238E27FC236}">
                <a16:creationId xmlns:a16="http://schemas.microsoft.com/office/drawing/2014/main" id="{DE529B67-8FA0-2D89-9462-92FE7891650E}"/>
              </a:ext>
            </a:extLst>
          </p:cNvPr>
          <p:cNvSpPr txBox="1"/>
          <p:nvPr/>
        </p:nvSpPr>
        <p:spPr>
          <a:xfrm>
            <a:off x="641234" y="-661642"/>
            <a:ext cx="2733601" cy="4093428"/>
          </a:xfrm>
          <a:prstGeom prst="rect">
            <a:avLst/>
          </a:prstGeom>
          <a:noFill/>
        </p:spPr>
        <p:txBody>
          <a:bodyPr wrap="square">
            <a:spAutoFit/>
          </a:bodyPr>
          <a:lstStyle/>
          <a:p>
            <a:r>
              <a:rPr lang="he-IL" sz="4000" b="1" dirty="0">
                <a:latin typeface="Calibri" panose="020F0502020204030204" pitchFamily="34" charset="0"/>
                <a:cs typeface="Calibri" panose="020F0502020204030204" pitchFamily="34" charset="0"/>
              </a:rPr>
              <a:t>          </a:t>
            </a:r>
          </a:p>
          <a:p>
            <a:endParaRPr lang="he-IL" sz="4000" b="1" dirty="0">
              <a:latin typeface="Calibri" panose="020F0502020204030204" pitchFamily="34" charset="0"/>
              <a:cs typeface="Calibri" panose="020F0502020204030204" pitchFamily="34" charset="0"/>
            </a:endParaRPr>
          </a:p>
          <a:p>
            <a:pPr algn="ctr"/>
            <a:r>
              <a:rPr lang="he-IL" sz="4000" b="1" dirty="0">
                <a:latin typeface="Calibri" panose="020F0502020204030204" pitchFamily="34" charset="0"/>
                <a:cs typeface="Calibri" panose="020F0502020204030204" pitchFamily="34" charset="0"/>
              </a:rPr>
              <a:t>           </a:t>
            </a:r>
            <a:r>
              <a:rPr lang="en-US" sz="3600" b="1" dirty="0">
                <a:latin typeface="Calibri" panose="020F0502020204030204" pitchFamily="34" charset="0"/>
                <a:cs typeface="Calibri" panose="020F0502020204030204" pitchFamily="34" charset="0"/>
              </a:rPr>
              <a:t>Check the            </a:t>
            </a:r>
          </a:p>
          <a:p>
            <a:pPr algn="ctr"/>
            <a:r>
              <a:rPr lang="en-US" sz="3600" b="1" dirty="0">
                <a:latin typeface="Calibri" panose="020F0502020204030204" pitchFamily="34" charset="0"/>
                <a:cs typeface="Calibri" panose="020F0502020204030204" pitchFamily="34" charset="0"/>
              </a:rPr>
              <a:t>Fake             </a:t>
            </a:r>
            <a:endParaRPr lang="he-IL" sz="4000" b="1" dirty="0">
              <a:latin typeface="Calibri" panose="020F0502020204030204" pitchFamily="34" charset="0"/>
              <a:cs typeface="Calibri" panose="020F0502020204030204" pitchFamily="34" charset="0"/>
            </a:endParaRPr>
          </a:p>
          <a:p>
            <a:pPr algn="ctr"/>
            <a:endParaRPr lang="he-IL" sz="2800" b="1" dirty="0">
              <a:latin typeface="Calibri" panose="020F0502020204030204" pitchFamily="34" charset="0"/>
              <a:cs typeface="Calibri" panose="020F0502020204030204" pitchFamily="34" charset="0"/>
            </a:endParaRPr>
          </a:p>
          <a:p>
            <a:pPr algn="ctr"/>
            <a:endParaRPr lang="he-IL" sz="4000" b="1" dirty="0">
              <a:latin typeface="Calibri" panose="020F0502020204030204" pitchFamily="34" charset="0"/>
              <a:cs typeface="Calibri" panose="020F0502020204030204" pitchFamily="34" charset="0"/>
            </a:endParaRPr>
          </a:p>
        </p:txBody>
      </p:sp>
      <p:sp>
        <p:nvSpPr>
          <p:cNvPr id="8" name="תיבת טקסט 5">
            <a:extLst>
              <a:ext uri="{FF2B5EF4-FFF2-40B4-BE49-F238E27FC236}">
                <a16:creationId xmlns:a16="http://schemas.microsoft.com/office/drawing/2014/main" id="{0353A871-1139-0CDB-8C46-6DA063F5359E}"/>
              </a:ext>
            </a:extLst>
          </p:cNvPr>
          <p:cNvSpPr txBox="1"/>
          <p:nvPr/>
        </p:nvSpPr>
        <p:spPr>
          <a:xfrm>
            <a:off x="873897" y="2059676"/>
            <a:ext cx="4364597" cy="4524315"/>
          </a:xfrm>
          <a:prstGeom prst="rect">
            <a:avLst/>
          </a:prstGeom>
          <a:noFill/>
        </p:spPr>
        <p:txBody>
          <a:bodyPr wrap="square">
            <a:spAutoFit/>
          </a:bodyPr>
          <a:lstStyle/>
          <a:p>
            <a:r>
              <a:rPr lang="he-IL" sz="2400" b="1" dirty="0">
                <a:latin typeface="Calibri" panose="020F0502020204030204" pitchFamily="34" charset="0"/>
                <a:cs typeface="Calibri" panose="020F0502020204030204" pitchFamily="34" charset="0"/>
              </a:rPr>
              <a:t>שאלות:</a:t>
            </a:r>
          </a:p>
          <a:p>
            <a:endParaRPr lang="he-IL" sz="2400" b="1" u="sng"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אילו רגשות מעורר בכם תוכן זה?</a:t>
            </a:r>
          </a:p>
          <a:p>
            <a:pPr marL="342900" indent="-342900">
              <a:lnSpc>
                <a:spcPct val="150000"/>
              </a:lnSpc>
              <a:buFont typeface="Arial" panose="020B0604020202020204" pitchFamily="34" charset="0"/>
              <a:buChar char="•"/>
            </a:pPr>
            <a:r>
              <a:rPr lang="he-IL" sz="2000" dirty="0">
                <a:latin typeface="Calibri" panose="020F0502020204030204" pitchFamily="34" charset="0"/>
                <a:cs typeface="Calibri" panose="020F0502020204030204" pitchFamily="34" charset="0"/>
              </a:rPr>
              <a:t>מהו לדעתכם סוג המידע הכוזב אשר בכתבה? </a:t>
            </a:r>
          </a:p>
          <a:p>
            <a:endParaRPr lang="he-IL"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מהם המניעים של מפרסמי הסרטון?</a:t>
            </a:r>
          </a:p>
          <a:p>
            <a:endParaRPr lang="he-IL"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מדוע לדעתכם התוכן הפך לוויראלי?</a:t>
            </a:r>
          </a:p>
          <a:p>
            <a:endParaRPr lang="he-IL"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מה הייתם מציעים למי שנחשף לתוכן זה?</a:t>
            </a:r>
          </a:p>
          <a:p>
            <a:endParaRPr lang="he-IL"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1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לבן 11">
            <a:extLst>
              <a:ext uri="{FF2B5EF4-FFF2-40B4-BE49-F238E27FC236}">
                <a16:creationId xmlns:a16="http://schemas.microsoft.com/office/drawing/2014/main" id="{9E8DDCA4-673A-338F-1D1E-7458FD03C4B9}"/>
              </a:ext>
              <a:ext uri="{C183D7F6-B498-43B3-948B-1728B52AA6E4}">
                <adec:decorative xmlns:adec="http://schemas.microsoft.com/office/drawing/2017/decorative" val="1"/>
              </a:ext>
            </a:extLst>
          </p:cNvPr>
          <p:cNvSpPr/>
          <p:nvPr/>
        </p:nvSpPr>
        <p:spPr>
          <a:xfrm>
            <a:off x="6168069" y="-48408"/>
            <a:ext cx="6096000"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Freeform 2">
            <a:extLst>
              <a:ext uri="{C183D7F6-B498-43B3-948B-1728B52AA6E4}">
                <adec:decorative xmlns:adec="http://schemas.microsoft.com/office/drawing/2017/decorative" val="1"/>
              </a:ext>
            </a:extLst>
          </p:cNvPr>
          <p:cNvSpPr/>
          <p:nvPr/>
        </p:nvSpPr>
        <p:spPr>
          <a:xfrm>
            <a:off x="0" y="0"/>
            <a:ext cx="6011892"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dirty="0"/>
          </a:p>
        </p:txBody>
      </p:sp>
      <p:sp>
        <p:nvSpPr>
          <p:cNvPr id="3" name="AutoShape 2">
            <a:extLst>
              <a:ext uri="{FF2B5EF4-FFF2-40B4-BE49-F238E27FC236}">
                <a16:creationId xmlns:a16="http://schemas.microsoft.com/office/drawing/2014/main" id="{52663DF3-F816-C035-AD72-27694BA227A7}"/>
              </a:ext>
              <a:ext uri="{C183D7F6-B498-43B3-948B-1728B52AA6E4}">
                <adec:decorative xmlns:adec="http://schemas.microsoft.com/office/drawing/2017/decorative" val="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0" name="כותרת 19">
            <a:extLst>
              <a:ext uri="{FF2B5EF4-FFF2-40B4-BE49-F238E27FC236}">
                <a16:creationId xmlns:a16="http://schemas.microsoft.com/office/drawing/2014/main" id="{5A6C3233-9A64-F68B-FEEC-B6586FE8534D}"/>
              </a:ext>
            </a:extLst>
          </p:cNvPr>
          <p:cNvSpPr txBox="1">
            <a:spLocks noGrp="1"/>
          </p:cNvSpPr>
          <p:nvPr>
            <p:ph type="title" idx="4294967295"/>
          </p:nvPr>
        </p:nvSpPr>
        <p:spPr>
          <a:xfrm>
            <a:off x="6285662" y="210438"/>
            <a:ext cx="6690749" cy="11387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קבוצה מס' 4:</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hlinkClick r:id="rId4"/>
              </a:rPr>
              <a:t>"מסעדה מבוקשת</a:t>
            </a:r>
            <a:r>
              <a:rPr kumimoji="0" lang="he-IL" sz="2800" b="1" i="0" u="sng"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hlinkClick r:id="rId4"/>
              </a:rPr>
              <a:t>"</a:t>
            </a:r>
            <a:endParaRPr kumimoji="0" lang="he-IL" sz="4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pic>
        <p:nvPicPr>
          <p:cNvPr id="7" name="תמונה 6" descr="צלחות עם אוכל">
            <a:extLst>
              <a:ext uri="{FF2B5EF4-FFF2-40B4-BE49-F238E27FC236}">
                <a16:creationId xmlns:a16="http://schemas.microsoft.com/office/drawing/2014/main" id="{1B6BF6CA-69FB-4D6E-8FEB-A125AD72DC9E}"/>
              </a:ext>
            </a:extLst>
          </p:cNvPr>
          <p:cNvPicPr>
            <a:picLocks noChangeAspect="1"/>
          </p:cNvPicPr>
          <p:nvPr/>
        </p:nvPicPr>
        <p:blipFill>
          <a:blip r:embed="rId5"/>
          <a:stretch>
            <a:fillRect/>
          </a:stretch>
        </p:blipFill>
        <p:spPr>
          <a:xfrm>
            <a:off x="9216069" y="1720347"/>
            <a:ext cx="2133600" cy="1443156"/>
          </a:xfrm>
          <a:prstGeom prst="rect">
            <a:avLst/>
          </a:prstGeom>
        </p:spPr>
      </p:pic>
      <p:pic>
        <p:nvPicPr>
          <p:cNvPr id="11" name="תמונה 10" descr="QR לכתבה באתר כלכלליסט">
            <a:extLst>
              <a:ext uri="{FF2B5EF4-FFF2-40B4-BE49-F238E27FC236}">
                <a16:creationId xmlns:a16="http://schemas.microsoft.com/office/drawing/2014/main" id="{F7E46B1D-9D5B-3289-202C-9FA9E55DAEF1}"/>
              </a:ext>
            </a:extLst>
          </p:cNvPr>
          <p:cNvPicPr>
            <a:picLocks noChangeAspect="1"/>
          </p:cNvPicPr>
          <p:nvPr/>
        </p:nvPicPr>
        <p:blipFill>
          <a:blip r:embed="rId6"/>
          <a:stretch>
            <a:fillRect/>
          </a:stretch>
        </p:blipFill>
        <p:spPr>
          <a:xfrm>
            <a:off x="6885789" y="1523075"/>
            <a:ext cx="1905705" cy="1905705"/>
          </a:xfrm>
          <a:prstGeom prst="rect">
            <a:avLst/>
          </a:prstGeom>
        </p:spPr>
      </p:pic>
      <p:sp>
        <p:nvSpPr>
          <p:cNvPr id="8" name="TextBox 7">
            <a:extLst>
              <a:ext uri="{FF2B5EF4-FFF2-40B4-BE49-F238E27FC236}">
                <a16:creationId xmlns:a16="http://schemas.microsoft.com/office/drawing/2014/main" id="{727E424E-0846-2A10-62D5-FBDC89A2DA1E}"/>
              </a:ext>
            </a:extLst>
          </p:cNvPr>
          <p:cNvSpPr txBox="1"/>
          <p:nvPr/>
        </p:nvSpPr>
        <p:spPr>
          <a:xfrm>
            <a:off x="6285663" y="3602644"/>
            <a:ext cx="5716673" cy="2251065"/>
          </a:xfrm>
          <a:prstGeom prst="rect">
            <a:avLst/>
          </a:prstGeom>
          <a:noFill/>
        </p:spPr>
        <p:txBody>
          <a:bodyPr wrap="square" rtlCol="1">
            <a:spAutoFit/>
          </a:bodyPr>
          <a:lstStyle/>
          <a:p>
            <a:pPr>
              <a:lnSpc>
                <a:spcPct val="150000"/>
              </a:lnSpc>
            </a:pPr>
            <a:r>
              <a:rPr lang="he-IL" sz="2400" dirty="0">
                <a:latin typeface="Calibri" panose="020F0502020204030204" pitchFamily="34" charset="0"/>
                <a:ea typeface="Calibri" panose="020F0502020204030204" pitchFamily="34" charset="0"/>
                <a:cs typeface="Calibri" panose="020F0502020204030204" pitchFamily="34" charset="0"/>
              </a:rPr>
              <a:t>מסעדה שלא קיימת הוצגה ברשת, כולל תמונות של שלל מנות מושקעות ומגרות שלמעשה הורכבו מקצף גילוח, צבע וביצה מטוגנת. התמונות יצרו ביקוש גבוה להזמנות מהמסעדה.</a:t>
            </a:r>
          </a:p>
        </p:txBody>
      </p:sp>
      <p:sp>
        <p:nvSpPr>
          <p:cNvPr id="4" name="Freeform 5">
            <a:extLst>
              <a:ext uri="{FF2B5EF4-FFF2-40B4-BE49-F238E27FC236}">
                <a16:creationId xmlns:a16="http://schemas.microsoft.com/office/drawing/2014/main" id="{68521BD8-0810-0A75-5A1A-658376C5562F}"/>
              </a:ext>
              <a:ext uri="{C183D7F6-B498-43B3-948B-1728B52AA6E4}">
                <adec:decorative xmlns:adec="http://schemas.microsoft.com/office/drawing/2017/decorative" val="1"/>
              </a:ext>
            </a:extLst>
          </p:cNvPr>
          <p:cNvSpPr/>
          <p:nvPr/>
        </p:nvSpPr>
        <p:spPr>
          <a:xfrm rot="8589632" flipH="1">
            <a:off x="5159" y="220030"/>
            <a:ext cx="2713374" cy="2415497"/>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a:p>
        </p:txBody>
      </p:sp>
      <p:sp>
        <p:nvSpPr>
          <p:cNvPr id="5" name="תיבת טקסט 4">
            <a:extLst>
              <a:ext uri="{FF2B5EF4-FFF2-40B4-BE49-F238E27FC236}">
                <a16:creationId xmlns:a16="http://schemas.microsoft.com/office/drawing/2014/main" id="{DE529B67-8FA0-2D89-9462-92FE7891650E}"/>
              </a:ext>
            </a:extLst>
          </p:cNvPr>
          <p:cNvSpPr txBox="1"/>
          <p:nvPr/>
        </p:nvSpPr>
        <p:spPr>
          <a:xfrm>
            <a:off x="641234" y="-661642"/>
            <a:ext cx="2733601" cy="4093428"/>
          </a:xfrm>
          <a:prstGeom prst="rect">
            <a:avLst/>
          </a:prstGeom>
          <a:noFill/>
        </p:spPr>
        <p:txBody>
          <a:bodyPr wrap="square">
            <a:spAutoFit/>
          </a:bodyPr>
          <a:lstStyle/>
          <a:p>
            <a:r>
              <a:rPr lang="he-IL" sz="4000" b="1" dirty="0">
                <a:latin typeface="Calibri" panose="020F0502020204030204" pitchFamily="34" charset="0"/>
                <a:cs typeface="Calibri" panose="020F0502020204030204" pitchFamily="34" charset="0"/>
              </a:rPr>
              <a:t>          </a:t>
            </a:r>
          </a:p>
          <a:p>
            <a:endParaRPr lang="he-IL" sz="4000" b="1" dirty="0">
              <a:latin typeface="Calibri" panose="020F0502020204030204" pitchFamily="34" charset="0"/>
              <a:cs typeface="Calibri" panose="020F0502020204030204" pitchFamily="34" charset="0"/>
            </a:endParaRPr>
          </a:p>
          <a:p>
            <a:pPr algn="ctr"/>
            <a:r>
              <a:rPr lang="he-IL" sz="4000" b="1" dirty="0">
                <a:latin typeface="Calibri" panose="020F0502020204030204" pitchFamily="34" charset="0"/>
                <a:cs typeface="Calibri" panose="020F0502020204030204" pitchFamily="34" charset="0"/>
              </a:rPr>
              <a:t>           </a:t>
            </a:r>
            <a:r>
              <a:rPr lang="en-US" sz="3600" b="1" dirty="0">
                <a:latin typeface="Calibri" panose="020F0502020204030204" pitchFamily="34" charset="0"/>
                <a:cs typeface="Calibri" panose="020F0502020204030204" pitchFamily="34" charset="0"/>
              </a:rPr>
              <a:t>Check the            </a:t>
            </a:r>
          </a:p>
          <a:p>
            <a:pPr algn="ctr"/>
            <a:r>
              <a:rPr lang="en-US" sz="3600" b="1" dirty="0">
                <a:latin typeface="Calibri" panose="020F0502020204030204" pitchFamily="34" charset="0"/>
                <a:cs typeface="Calibri" panose="020F0502020204030204" pitchFamily="34" charset="0"/>
              </a:rPr>
              <a:t>Fake             </a:t>
            </a:r>
            <a:endParaRPr lang="he-IL" sz="4000" b="1" dirty="0">
              <a:latin typeface="Calibri" panose="020F0502020204030204" pitchFamily="34" charset="0"/>
              <a:cs typeface="Calibri" panose="020F0502020204030204" pitchFamily="34" charset="0"/>
            </a:endParaRPr>
          </a:p>
          <a:p>
            <a:pPr algn="ctr"/>
            <a:endParaRPr lang="he-IL" sz="2800" b="1" dirty="0">
              <a:latin typeface="Calibri" panose="020F0502020204030204" pitchFamily="34" charset="0"/>
              <a:cs typeface="Calibri" panose="020F0502020204030204" pitchFamily="34" charset="0"/>
            </a:endParaRPr>
          </a:p>
          <a:p>
            <a:pPr algn="ctr"/>
            <a:endParaRPr lang="he-IL" sz="4000" b="1" dirty="0">
              <a:latin typeface="Calibri" panose="020F0502020204030204" pitchFamily="34" charset="0"/>
              <a:cs typeface="Calibri" panose="020F0502020204030204" pitchFamily="34" charset="0"/>
            </a:endParaRPr>
          </a:p>
        </p:txBody>
      </p:sp>
      <p:sp>
        <p:nvSpPr>
          <p:cNvPr id="9" name="תיבת טקסט 5">
            <a:extLst>
              <a:ext uri="{FF2B5EF4-FFF2-40B4-BE49-F238E27FC236}">
                <a16:creationId xmlns:a16="http://schemas.microsoft.com/office/drawing/2014/main" id="{89BC98F1-648A-2CD3-3578-046187AC0C00}"/>
              </a:ext>
            </a:extLst>
          </p:cNvPr>
          <p:cNvSpPr txBox="1"/>
          <p:nvPr/>
        </p:nvSpPr>
        <p:spPr>
          <a:xfrm>
            <a:off x="873897" y="2059676"/>
            <a:ext cx="4364597" cy="4370427"/>
          </a:xfrm>
          <a:prstGeom prst="rect">
            <a:avLst/>
          </a:prstGeom>
          <a:noFill/>
        </p:spPr>
        <p:txBody>
          <a:bodyPr wrap="square">
            <a:spAutoFit/>
          </a:bodyPr>
          <a:lstStyle/>
          <a:p>
            <a:r>
              <a:rPr lang="he-IL" sz="2400" b="1" dirty="0">
                <a:latin typeface="Calibri" panose="020F0502020204030204" pitchFamily="34" charset="0"/>
                <a:cs typeface="Calibri" panose="020F0502020204030204" pitchFamily="34" charset="0"/>
              </a:rPr>
              <a:t>שאלות:</a:t>
            </a:r>
          </a:p>
          <a:p>
            <a:endParaRPr lang="he-IL" sz="2400" b="1" u="sng"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אילו רגשות עורר לדעתכם הדיווח?</a:t>
            </a:r>
          </a:p>
          <a:p>
            <a:pPr marL="342900" indent="-342900">
              <a:lnSpc>
                <a:spcPct val="150000"/>
              </a:lnSpc>
              <a:buFont typeface="Arial" panose="020B0604020202020204" pitchFamily="34" charset="0"/>
              <a:buChar char="•"/>
            </a:pPr>
            <a:r>
              <a:rPr lang="he-IL" sz="2000" dirty="0">
                <a:latin typeface="Calibri" panose="020F0502020204030204" pitchFamily="34" charset="0"/>
                <a:cs typeface="Calibri" panose="020F0502020204030204" pitchFamily="34" charset="0"/>
              </a:rPr>
              <a:t>מהו לדעתכם סוג המידע הכוזב בדיווח? </a:t>
            </a:r>
          </a:p>
          <a:p>
            <a:endParaRPr lang="he-IL"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מהם המניעים של מפרסמי הדיווח?</a:t>
            </a:r>
          </a:p>
          <a:p>
            <a:endParaRPr lang="he-IL"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מדוע לדעתכם הדיווח הפך לוויראלי?</a:t>
            </a:r>
          </a:p>
          <a:p>
            <a:endParaRPr lang="he-IL"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מה הייתם מציעים למי שנחשף לדיווח המדובר?</a:t>
            </a:r>
          </a:p>
          <a:p>
            <a:endParaRPr lang="he-IL"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37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לבן 11">
            <a:extLst>
              <a:ext uri="{FF2B5EF4-FFF2-40B4-BE49-F238E27FC236}">
                <a16:creationId xmlns:a16="http://schemas.microsoft.com/office/drawing/2014/main" id="{9E8DDCA4-673A-338F-1D1E-7458FD03C4B9}"/>
              </a:ext>
              <a:ext uri="{C183D7F6-B498-43B3-948B-1728B52AA6E4}">
                <adec:decorative xmlns:adec="http://schemas.microsoft.com/office/drawing/2017/decorative" val="1"/>
              </a:ext>
            </a:extLst>
          </p:cNvPr>
          <p:cNvSpPr/>
          <p:nvPr/>
        </p:nvSpPr>
        <p:spPr>
          <a:xfrm>
            <a:off x="5327904" y="27604"/>
            <a:ext cx="6864096"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Freeform 2">
            <a:extLst>
              <a:ext uri="{C183D7F6-B498-43B3-948B-1728B52AA6E4}">
                <adec:decorative xmlns:adec="http://schemas.microsoft.com/office/drawing/2017/decorative" val="1"/>
              </a:ext>
            </a:extLst>
          </p:cNvPr>
          <p:cNvSpPr/>
          <p:nvPr/>
        </p:nvSpPr>
        <p:spPr>
          <a:xfrm>
            <a:off x="0" y="0"/>
            <a:ext cx="6011892"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dirty="0"/>
          </a:p>
        </p:txBody>
      </p:sp>
      <p:sp>
        <p:nvSpPr>
          <p:cNvPr id="3" name="AutoShape 2">
            <a:extLst>
              <a:ext uri="{FF2B5EF4-FFF2-40B4-BE49-F238E27FC236}">
                <a16:creationId xmlns:a16="http://schemas.microsoft.com/office/drawing/2014/main" id="{52663DF3-F816-C035-AD72-27694BA227A7}"/>
              </a:ext>
              <a:ext uri="{C183D7F6-B498-43B3-948B-1728B52AA6E4}">
                <adec:decorative xmlns:adec="http://schemas.microsoft.com/office/drawing/2017/decorative" val="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0" name="כותרת 19">
            <a:extLst>
              <a:ext uri="{FF2B5EF4-FFF2-40B4-BE49-F238E27FC236}">
                <a16:creationId xmlns:a16="http://schemas.microsoft.com/office/drawing/2014/main" id="{5A6C3233-9A64-F68B-FEEC-B6586FE8534D}"/>
              </a:ext>
            </a:extLst>
          </p:cNvPr>
          <p:cNvSpPr txBox="1">
            <a:spLocks noGrp="1"/>
          </p:cNvSpPr>
          <p:nvPr>
            <p:ph type="title" idx="4294967295"/>
          </p:nvPr>
        </p:nvSpPr>
        <p:spPr>
          <a:xfrm>
            <a:off x="7017367" y="85444"/>
            <a:ext cx="4322429" cy="13849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קבוצה מס' 5:</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hlinkClick r:id="rId4"/>
              </a:rPr>
              <a:t>"הביצוע של סימון קול"</a:t>
            </a:r>
            <a:endPar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דק' 1:27-3:38</a:t>
            </a:r>
            <a:endParaRPr kumimoji="0" lang="he-IL" sz="1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pic>
        <p:nvPicPr>
          <p:cNvPr id="3076" name="Picture 4" descr="Free Audio Concert photo and picture">
            <a:extLst>
              <a:ext uri="{FF2B5EF4-FFF2-40B4-BE49-F238E27FC236}">
                <a16:creationId xmlns:a16="http://schemas.microsoft.com/office/drawing/2014/main" id="{76092F8B-5817-1ACD-08D2-8E37C959C21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05364" y="1545681"/>
            <a:ext cx="1888127" cy="1786128"/>
          </a:xfrm>
          <a:prstGeom prst="rect">
            <a:avLst/>
          </a:prstGeom>
          <a:noFill/>
          <a:extLst>
            <a:ext uri="{909E8E84-426E-40DD-AFC4-6F175D3DCCD1}">
              <a14:hiddenFill xmlns:a14="http://schemas.microsoft.com/office/drawing/2010/main">
                <a:solidFill>
                  <a:srgbClr val="FFFFFF"/>
                </a:solidFill>
              </a14:hiddenFill>
            </a:ext>
          </a:extLst>
        </p:spPr>
      </p:pic>
      <p:pic>
        <p:nvPicPr>
          <p:cNvPr id="9" name="תמונה 8" descr="QR לסרטון">
            <a:extLst>
              <a:ext uri="{FF2B5EF4-FFF2-40B4-BE49-F238E27FC236}">
                <a16:creationId xmlns:a16="http://schemas.microsoft.com/office/drawing/2014/main" id="{C6410B4F-DD67-A1CC-1A6C-31E890F717E7}"/>
              </a:ext>
            </a:extLst>
          </p:cNvPr>
          <p:cNvPicPr>
            <a:picLocks noChangeAspect="1"/>
          </p:cNvPicPr>
          <p:nvPr/>
        </p:nvPicPr>
        <p:blipFill>
          <a:blip r:embed="rId6"/>
          <a:stretch>
            <a:fillRect/>
          </a:stretch>
        </p:blipFill>
        <p:spPr>
          <a:xfrm>
            <a:off x="6807163" y="1484241"/>
            <a:ext cx="1966984" cy="1966984"/>
          </a:xfrm>
          <a:prstGeom prst="rect">
            <a:avLst/>
          </a:prstGeom>
        </p:spPr>
      </p:pic>
      <p:sp>
        <p:nvSpPr>
          <p:cNvPr id="7" name="TextBox 6">
            <a:extLst>
              <a:ext uri="{FF2B5EF4-FFF2-40B4-BE49-F238E27FC236}">
                <a16:creationId xmlns:a16="http://schemas.microsoft.com/office/drawing/2014/main" id="{3920DF46-64CF-83B1-D449-E056D9D36C7D}"/>
              </a:ext>
            </a:extLst>
          </p:cNvPr>
          <p:cNvSpPr txBox="1"/>
          <p:nvPr/>
        </p:nvSpPr>
        <p:spPr>
          <a:xfrm>
            <a:off x="6180110" y="3745445"/>
            <a:ext cx="5607166" cy="2814617"/>
          </a:xfrm>
          <a:prstGeom prst="rect">
            <a:avLst/>
          </a:prstGeom>
          <a:noFill/>
        </p:spPr>
        <p:txBody>
          <a:bodyPr wrap="square" rtlCol="1">
            <a:spAutoFit/>
          </a:bodyPr>
          <a:lstStyle/>
          <a:p>
            <a:pPr>
              <a:lnSpc>
                <a:spcPct val="150000"/>
              </a:lnSpc>
            </a:pPr>
            <a:r>
              <a:rPr lang="he-IL" sz="2000" dirty="0">
                <a:latin typeface="Calibri" panose="020F0502020204030204" pitchFamily="34" charset="0"/>
                <a:ea typeface="Calibri" panose="020F0502020204030204" pitchFamily="34" charset="0"/>
                <a:cs typeface="Calibri" panose="020F0502020204030204" pitchFamily="34" charset="0"/>
              </a:rPr>
              <a:t>סימון קול, מפיק טלוויזיה ומוסיקה, ושופט בתכנית טלוויזיה "</a:t>
            </a:r>
            <a:r>
              <a:rPr lang="en-US" sz="2000" dirty="0">
                <a:latin typeface="Calibri" panose="020F0502020204030204" pitchFamily="34" charset="0"/>
                <a:ea typeface="Calibri" panose="020F0502020204030204" pitchFamily="34" charset="0"/>
                <a:cs typeface="Calibri" panose="020F0502020204030204" pitchFamily="34" charset="0"/>
              </a:rPr>
              <a:t>The x factor</a:t>
            </a:r>
            <a:r>
              <a:rPr lang="he-IL" sz="2000" dirty="0">
                <a:latin typeface="Calibri" panose="020F0502020204030204" pitchFamily="34" charset="0"/>
                <a:ea typeface="Calibri" panose="020F0502020204030204" pitchFamily="34" charset="0"/>
                <a:cs typeface="Calibri" panose="020F0502020204030204" pitchFamily="34" charset="0"/>
              </a:rPr>
              <a:t>", בביצוע מרגש אך לא אמיתי. הביצוע נעשה על ידי אלגוריתם של תוכנת </a:t>
            </a:r>
            <a:r>
              <a:rPr lang="en-US" sz="2000" dirty="0">
                <a:latin typeface="Calibri" panose="020F0502020204030204" pitchFamily="34" charset="0"/>
                <a:ea typeface="Calibri" panose="020F0502020204030204" pitchFamily="34" charset="0"/>
                <a:cs typeface="Calibri" panose="020F0502020204030204" pitchFamily="34" charset="0"/>
              </a:rPr>
              <a:t>AI</a:t>
            </a:r>
            <a:r>
              <a:rPr lang="he-IL" sz="2000" dirty="0">
                <a:latin typeface="Calibri" panose="020F0502020204030204" pitchFamily="34" charset="0"/>
                <a:ea typeface="Calibri" panose="020F0502020204030204" pitchFamily="34" charset="0"/>
                <a:cs typeface="Calibri" panose="020F0502020204030204" pitchFamily="34" charset="0"/>
              </a:rPr>
              <a:t> אשר מאפשרת </a:t>
            </a:r>
            <a:r>
              <a:rPr lang="en-US" sz="2000" dirty="0">
                <a:latin typeface="Calibri" panose="020F0502020204030204" pitchFamily="34" charset="0"/>
                <a:ea typeface="Calibri" panose="020F0502020204030204" pitchFamily="34" charset="0"/>
                <a:cs typeface="Calibri" panose="020F0502020204030204" pitchFamily="34" charset="0"/>
              </a:rPr>
              <a:t>DEEP FAKE”</a:t>
            </a:r>
            <a:r>
              <a:rPr lang="he-IL" sz="2000" dirty="0">
                <a:latin typeface="Calibri" panose="020F0502020204030204" pitchFamily="34" charset="0"/>
                <a:ea typeface="Calibri" panose="020F0502020204030204" pitchFamily="34" charset="0"/>
                <a:cs typeface="Calibri" panose="020F0502020204030204" pitchFamily="34" charset="0"/>
              </a:rPr>
              <a:t>" – מושג המתייחס לשימוש בטכניקות של בינה מלאכותית על מנת ליצור תוכן דיגיטלי מזוייף אשר יראה אמיתי לחלוטין.</a:t>
            </a:r>
          </a:p>
        </p:txBody>
      </p:sp>
      <p:sp>
        <p:nvSpPr>
          <p:cNvPr id="4" name="Freeform 5">
            <a:extLst>
              <a:ext uri="{FF2B5EF4-FFF2-40B4-BE49-F238E27FC236}">
                <a16:creationId xmlns:a16="http://schemas.microsoft.com/office/drawing/2014/main" id="{68521BD8-0810-0A75-5A1A-658376C5562F}"/>
              </a:ext>
              <a:ext uri="{C183D7F6-B498-43B3-948B-1728B52AA6E4}">
                <adec:decorative xmlns:adec="http://schemas.microsoft.com/office/drawing/2017/decorative" val="1"/>
              </a:ext>
            </a:extLst>
          </p:cNvPr>
          <p:cNvSpPr/>
          <p:nvPr/>
        </p:nvSpPr>
        <p:spPr>
          <a:xfrm rot="8589632" flipH="1">
            <a:off x="5159" y="220030"/>
            <a:ext cx="2713374" cy="2415497"/>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a:p>
        </p:txBody>
      </p:sp>
      <p:sp>
        <p:nvSpPr>
          <p:cNvPr id="5" name="תיבת טקסט 4">
            <a:extLst>
              <a:ext uri="{FF2B5EF4-FFF2-40B4-BE49-F238E27FC236}">
                <a16:creationId xmlns:a16="http://schemas.microsoft.com/office/drawing/2014/main" id="{DE529B67-8FA0-2D89-9462-92FE7891650E}"/>
              </a:ext>
            </a:extLst>
          </p:cNvPr>
          <p:cNvSpPr txBox="1"/>
          <p:nvPr/>
        </p:nvSpPr>
        <p:spPr>
          <a:xfrm>
            <a:off x="641234" y="-661642"/>
            <a:ext cx="2733601" cy="4093428"/>
          </a:xfrm>
          <a:prstGeom prst="rect">
            <a:avLst/>
          </a:prstGeom>
          <a:noFill/>
        </p:spPr>
        <p:txBody>
          <a:bodyPr wrap="square">
            <a:spAutoFit/>
          </a:bodyPr>
          <a:lstStyle/>
          <a:p>
            <a:r>
              <a:rPr lang="he-IL" sz="4000" b="1" dirty="0">
                <a:latin typeface="Calibri" panose="020F0502020204030204" pitchFamily="34" charset="0"/>
                <a:cs typeface="Calibri" panose="020F0502020204030204" pitchFamily="34" charset="0"/>
              </a:rPr>
              <a:t>          </a:t>
            </a:r>
          </a:p>
          <a:p>
            <a:endParaRPr lang="he-IL" sz="4000" b="1" dirty="0">
              <a:latin typeface="Calibri" panose="020F0502020204030204" pitchFamily="34" charset="0"/>
              <a:cs typeface="Calibri" panose="020F0502020204030204" pitchFamily="34" charset="0"/>
            </a:endParaRPr>
          </a:p>
          <a:p>
            <a:pPr algn="ctr"/>
            <a:r>
              <a:rPr lang="he-IL" sz="4000" b="1" dirty="0">
                <a:latin typeface="Calibri" panose="020F0502020204030204" pitchFamily="34" charset="0"/>
                <a:cs typeface="Calibri" panose="020F0502020204030204" pitchFamily="34" charset="0"/>
              </a:rPr>
              <a:t>           </a:t>
            </a:r>
            <a:r>
              <a:rPr lang="en-US" sz="3600" b="1" dirty="0">
                <a:latin typeface="Calibri" panose="020F0502020204030204" pitchFamily="34" charset="0"/>
                <a:cs typeface="Calibri" panose="020F0502020204030204" pitchFamily="34" charset="0"/>
              </a:rPr>
              <a:t>Check the            </a:t>
            </a:r>
          </a:p>
          <a:p>
            <a:pPr algn="ctr"/>
            <a:r>
              <a:rPr lang="en-US" sz="3600" b="1" dirty="0">
                <a:latin typeface="Calibri" panose="020F0502020204030204" pitchFamily="34" charset="0"/>
                <a:cs typeface="Calibri" panose="020F0502020204030204" pitchFamily="34" charset="0"/>
              </a:rPr>
              <a:t>Fake             </a:t>
            </a:r>
            <a:endParaRPr lang="he-IL" sz="4000" b="1" dirty="0">
              <a:latin typeface="Calibri" panose="020F0502020204030204" pitchFamily="34" charset="0"/>
              <a:cs typeface="Calibri" panose="020F0502020204030204" pitchFamily="34" charset="0"/>
            </a:endParaRPr>
          </a:p>
          <a:p>
            <a:pPr algn="ctr"/>
            <a:endParaRPr lang="he-IL" sz="2800" b="1" dirty="0">
              <a:latin typeface="Calibri" panose="020F0502020204030204" pitchFamily="34" charset="0"/>
              <a:cs typeface="Calibri" panose="020F0502020204030204" pitchFamily="34" charset="0"/>
            </a:endParaRPr>
          </a:p>
          <a:p>
            <a:pPr algn="ctr"/>
            <a:endParaRPr lang="he-IL" sz="4000" b="1" dirty="0">
              <a:latin typeface="Calibri" panose="020F0502020204030204" pitchFamily="34" charset="0"/>
              <a:cs typeface="Calibri" panose="020F0502020204030204" pitchFamily="34" charset="0"/>
            </a:endParaRPr>
          </a:p>
        </p:txBody>
      </p:sp>
      <p:sp>
        <p:nvSpPr>
          <p:cNvPr id="8" name="תיבת טקסט 5">
            <a:extLst>
              <a:ext uri="{FF2B5EF4-FFF2-40B4-BE49-F238E27FC236}">
                <a16:creationId xmlns:a16="http://schemas.microsoft.com/office/drawing/2014/main" id="{3AD2604E-CA42-31FE-3033-2C2E73E00AA6}"/>
              </a:ext>
            </a:extLst>
          </p:cNvPr>
          <p:cNvSpPr txBox="1"/>
          <p:nvPr/>
        </p:nvSpPr>
        <p:spPr>
          <a:xfrm>
            <a:off x="0" y="2169404"/>
            <a:ext cx="4364597" cy="4524315"/>
          </a:xfrm>
          <a:prstGeom prst="rect">
            <a:avLst/>
          </a:prstGeom>
          <a:noFill/>
        </p:spPr>
        <p:txBody>
          <a:bodyPr wrap="square">
            <a:spAutoFit/>
          </a:bodyPr>
          <a:lstStyle/>
          <a:p>
            <a:r>
              <a:rPr lang="he-IL" sz="2400" b="1" dirty="0">
                <a:latin typeface="Calibri" panose="020F0502020204030204" pitchFamily="34" charset="0"/>
                <a:cs typeface="Calibri" panose="020F0502020204030204" pitchFamily="34" charset="0"/>
              </a:rPr>
              <a:t>שאלות:</a:t>
            </a:r>
          </a:p>
          <a:p>
            <a:endParaRPr lang="he-IL" sz="2400" b="1" u="sng"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אילו רגשות מעורר בכם הסירטון?</a:t>
            </a:r>
          </a:p>
          <a:p>
            <a:pPr marL="342900" indent="-342900">
              <a:lnSpc>
                <a:spcPct val="150000"/>
              </a:lnSpc>
              <a:buFont typeface="Arial" panose="020B0604020202020204" pitchFamily="34" charset="0"/>
              <a:buChar char="•"/>
            </a:pPr>
            <a:r>
              <a:rPr lang="he-IL" sz="2000" dirty="0">
                <a:latin typeface="Calibri" panose="020F0502020204030204" pitchFamily="34" charset="0"/>
                <a:cs typeface="Calibri" panose="020F0502020204030204" pitchFamily="34" charset="0"/>
              </a:rPr>
              <a:t>מהו לדעתכם סוג המידע הכוזב אשר בסרטון? </a:t>
            </a:r>
          </a:p>
          <a:p>
            <a:endParaRPr lang="he-IL"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מהם המניעים של מפרסמי הסרטון?</a:t>
            </a:r>
          </a:p>
          <a:p>
            <a:endParaRPr lang="he-IL"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מדוע לדעתכם הסרטון הפך לוויראלי?</a:t>
            </a:r>
          </a:p>
          <a:p>
            <a:endParaRPr lang="he-IL"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מה הייתם מציעים למי שנחשף לסרטון?</a:t>
            </a:r>
          </a:p>
          <a:p>
            <a:endParaRPr lang="he-IL"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766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dirty="0"/>
          </a:p>
        </p:txBody>
      </p:sp>
      <p:sp>
        <p:nvSpPr>
          <p:cNvPr id="3" name="Freeform 5">
            <a:extLst>
              <a:ext uri="{FF2B5EF4-FFF2-40B4-BE49-F238E27FC236}">
                <a16:creationId xmlns:a16="http://schemas.microsoft.com/office/drawing/2014/main" id="{9F73447D-28C5-CA24-5276-533EC4DDD3D5}"/>
              </a:ext>
              <a:ext uri="{C183D7F6-B498-43B3-948B-1728B52AA6E4}">
                <adec:decorative xmlns:adec="http://schemas.microsoft.com/office/drawing/2017/decorative" val="1"/>
              </a:ext>
            </a:extLst>
          </p:cNvPr>
          <p:cNvSpPr/>
          <p:nvPr/>
        </p:nvSpPr>
        <p:spPr>
          <a:xfrm rot="8589632" flipH="1">
            <a:off x="11474651" y="1885333"/>
            <a:ext cx="694309" cy="729804"/>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4" name="Freeform 5">
            <a:extLst>
              <a:ext uri="{FF2B5EF4-FFF2-40B4-BE49-F238E27FC236}">
                <a16:creationId xmlns:a16="http://schemas.microsoft.com/office/drawing/2014/main" id="{1FAE36E8-F80D-89B2-247B-6AC428978866}"/>
              </a:ext>
              <a:ext uri="{C183D7F6-B498-43B3-948B-1728B52AA6E4}">
                <adec:decorative xmlns:adec="http://schemas.microsoft.com/office/drawing/2017/decorative" val="1"/>
              </a:ext>
            </a:extLst>
          </p:cNvPr>
          <p:cNvSpPr/>
          <p:nvPr/>
        </p:nvSpPr>
        <p:spPr>
          <a:xfrm rot="8589632" flipH="1">
            <a:off x="11460602" y="2897867"/>
            <a:ext cx="722407" cy="692299"/>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4">
              <a:duotone>
                <a:prstClr val="black"/>
                <a:schemeClr val="accent5">
                  <a:tint val="45000"/>
                  <a:satMod val="400000"/>
                </a:schemeClr>
              </a:duotone>
              <a:extLst>
                <a:ext uri="{96DAC541-7B7A-43D3-8B79-37D633B846F1}">
                  <asvg:svgBlip xmlns:asvg="http://schemas.microsoft.com/office/drawing/2016/SVG/main" r:embed="rId5"/>
                </a:ext>
              </a:extLst>
            </a:blip>
            <a:stretch>
              <a:fillRect/>
            </a:stretch>
          </a:blipFill>
        </p:spPr>
        <p:txBody>
          <a:bodyPr/>
          <a:lstStyle/>
          <a:p>
            <a:endParaRPr lang="he-IL"/>
          </a:p>
        </p:txBody>
      </p:sp>
      <p:sp>
        <p:nvSpPr>
          <p:cNvPr id="8" name="כותרת 7">
            <a:extLst>
              <a:ext uri="{FF2B5EF4-FFF2-40B4-BE49-F238E27FC236}">
                <a16:creationId xmlns:a16="http://schemas.microsoft.com/office/drawing/2014/main" id="{FD2FF22A-8C23-4266-B679-BD08E3F20F6B}"/>
              </a:ext>
            </a:extLst>
          </p:cNvPr>
          <p:cNvSpPr txBox="1">
            <a:spLocks noGrp="1"/>
          </p:cNvSpPr>
          <p:nvPr>
            <p:ph type="title" idx="4294967295"/>
          </p:nvPr>
        </p:nvSpPr>
        <p:spPr>
          <a:xfrm>
            <a:off x="2822028" y="283779"/>
            <a:ext cx="6432331" cy="984885"/>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בעקבות הפעילות בקבוצות</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תיבת טקסט 19">
            <a:extLst>
              <a:ext uri="{FF2B5EF4-FFF2-40B4-BE49-F238E27FC236}">
                <a16:creationId xmlns:a16="http://schemas.microsoft.com/office/drawing/2014/main" id="{5A6C3233-9A64-F68B-FEEC-B6586FE8534D}"/>
              </a:ext>
            </a:extLst>
          </p:cNvPr>
          <p:cNvSpPr txBox="1"/>
          <p:nvPr/>
        </p:nvSpPr>
        <p:spPr>
          <a:xfrm>
            <a:off x="-630382" y="649238"/>
            <a:ext cx="13147964" cy="5755422"/>
          </a:xfrm>
          <a:prstGeom prst="rect">
            <a:avLst/>
          </a:prstGeom>
          <a:noFill/>
        </p:spPr>
        <p:txBody>
          <a:bodyPr wrap="square">
            <a:spAutoFit/>
          </a:bodyPr>
          <a:lstStyle/>
          <a:p>
            <a:pPr algn="ctr"/>
            <a:endParaRPr lang="he-IL" sz="4000" b="1" dirty="0">
              <a:latin typeface="Calibri" panose="020F0502020204030204" pitchFamily="34" charset="0"/>
              <a:cs typeface="Calibri" panose="020F0502020204030204" pitchFamily="34" charset="0"/>
            </a:endParaRPr>
          </a:p>
          <a:p>
            <a:r>
              <a:rPr lang="he-IL" sz="4000" b="1" dirty="0">
                <a:latin typeface="Calibri" panose="020F0502020204030204" pitchFamily="34" charset="0"/>
                <a:cs typeface="Calibri" panose="020F0502020204030204" pitchFamily="34" charset="0"/>
              </a:rPr>
              <a:t>         </a:t>
            </a:r>
            <a:r>
              <a:rPr lang="he-IL" sz="3200" b="1" dirty="0">
                <a:latin typeface="Calibri" panose="020F0502020204030204" pitchFamily="34" charset="0"/>
                <a:cs typeface="Calibri" panose="020F0502020204030204" pitchFamily="34" charset="0"/>
              </a:rPr>
              <a:t>  </a:t>
            </a:r>
            <a:r>
              <a:rPr lang="he-IL" sz="3200" dirty="0">
                <a:latin typeface="Calibri" panose="020F0502020204030204" pitchFamily="34" charset="0"/>
                <a:cs typeface="Calibri" panose="020F0502020204030204" pitchFamily="34" charset="0"/>
              </a:rPr>
              <a:t>מה מלווה אתכם בעקבות העבודה בקבוצות סביב תופעת </a:t>
            </a:r>
            <a:r>
              <a:rPr lang="he-IL" sz="3200" dirty="0" err="1">
                <a:latin typeface="Calibri" panose="020F0502020204030204" pitchFamily="34" charset="0"/>
                <a:cs typeface="Calibri" panose="020F0502020204030204" pitchFamily="34" charset="0"/>
              </a:rPr>
              <a:t>ה"פייק</a:t>
            </a:r>
            <a:r>
              <a:rPr lang="he-IL" sz="3200" dirty="0">
                <a:latin typeface="Calibri" panose="020F0502020204030204" pitchFamily="34" charset="0"/>
                <a:cs typeface="Calibri" panose="020F0502020204030204" pitchFamily="34" charset="0"/>
              </a:rPr>
              <a:t> ניוז"?</a:t>
            </a:r>
          </a:p>
          <a:p>
            <a:endParaRPr lang="he-IL" sz="3200" dirty="0">
              <a:latin typeface="Calibri" panose="020F0502020204030204" pitchFamily="34" charset="0"/>
              <a:cs typeface="Calibri" panose="020F0502020204030204" pitchFamily="34" charset="0"/>
            </a:endParaRPr>
          </a:p>
          <a:p>
            <a:r>
              <a:rPr lang="he-IL" sz="3200" dirty="0">
                <a:latin typeface="Calibri" panose="020F0502020204030204" pitchFamily="34" charset="0"/>
                <a:cs typeface="Calibri" panose="020F0502020204030204" pitchFamily="34" charset="0"/>
              </a:rPr>
              <a:t>             שתפו בתובנות </a:t>
            </a:r>
            <a:r>
              <a:rPr lang="he-IL" sz="3200" dirty="0" err="1">
                <a:latin typeface="Calibri" panose="020F0502020204030204" pitchFamily="34" charset="0"/>
                <a:cs typeface="Calibri" panose="020F0502020204030204" pitchFamily="34" charset="0"/>
              </a:rPr>
              <a:t>וב"טיפים</a:t>
            </a:r>
            <a:r>
              <a:rPr lang="he-IL" sz="3200" dirty="0">
                <a:latin typeface="Calibri" panose="020F0502020204030204" pitchFamily="34" charset="0"/>
                <a:cs typeface="Calibri" panose="020F0502020204030204" pitchFamily="34" charset="0"/>
              </a:rPr>
              <a:t>" להתמודדות עם </a:t>
            </a:r>
            <a:r>
              <a:rPr lang="he-IL" sz="3200" dirty="0" err="1">
                <a:latin typeface="Calibri" panose="020F0502020204030204" pitchFamily="34" charset="0"/>
                <a:cs typeface="Calibri" panose="020F0502020204030204" pitchFamily="34" charset="0"/>
              </a:rPr>
              <a:t>פייקניוז</a:t>
            </a:r>
            <a:r>
              <a:rPr lang="he-IL" sz="3200" dirty="0">
                <a:latin typeface="Calibri" panose="020F0502020204030204" pitchFamily="34" charset="0"/>
                <a:cs typeface="Calibri" panose="020F0502020204030204" pitchFamily="34" charset="0"/>
              </a:rPr>
              <a:t> והרגשות </a:t>
            </a:r>
            <a:r>
              <a:rPr lang="he-IL" sz="3200" dirty="0" err="1">
                <a:latin typeface="Calibri" panose="020F0502020204030204" pitchFamily="34" charset="0"/>
                <a:cs typeface="Calibri" panose="020F0502020204030204" pitchFamily="34" charset="0"/>
              </a:rPr>
              <a:t>הנלויים</a:t>
            </a:r>
            <a:r>
              <a:rPr lang="he-IL" sz="3200" dirty="0">
                <a:latin typeface="Calibri" panose="020F0502020204030204" pitchFamily="34" charset="0"/>
                <a:cs typeface="Calibri" panose="020F0502020204030204" pitchFamily="34" charset="0"/>
              </a:rPr>
              <a:t> לכך.</a:t>
            </a:r>
          </a:p>
          <a:p>
            <a:endParaRPr lang="he-IL" sz="4000" dirty="0">
              <a:latin typeface="Calibri" panose="020F0502020204030204" pitchFamily="34" charset="0"/>
              <a:cs typeface="Calibri" panose="020F0502020204030204" pitchFamily="34" charset="0"/>
            </a:endParaRPr>
          </a:p>
          <a:p>
            <a:r>
              <a:rPr lang="he-IL" sz="4000" dirty="0">
                <a:latin typeface="Calibri" panose="020F0502020204030204" pitchFamily="34" charset="0"/>
                <a:cs typeface="Calibri" panose="020F0502020204030204" pitchFamily="34" charset="0"/>
              </a:rPr>
              <a:t>          </a:t>
            </a:r>
            <a:r>
              <a:rPr lang="he-IL" sz="3200" dirty="0">
                <a:latin typeface="Calibri" panose="020F0502020204030204" pitchFamily="34" charset="0"/>
                <a:cs typeface="Calibri" panose="020F0502020204030204" pitchFamily="34" charset="0"/>
              </a:rPr>
              <a:t>מה יאפשר תחושת בטחון, אמון וחוסן גבוהים יותר במרחב הרשת?</a:t>
            </a:r>
            <a:endParaRPr lang="en-US" sz="3200" dirty="0">
              <a:latin typeface="Calibri" panose="020F0502020204030204" pitchFamily="34" charset="0"/>
              <a:cs typeface="Calibri" panose="020F0502020204030204" pitchFamily="34" charset="0"/>
            </a:endParaRPr>
          </a:p>
          <a:p>
            <a:endParaRPr lang="he-IL" sz="3200" dirty="0">
              <a:solidFill>
                <a:srgbClr val="FF0000"/>
              </a:solidFill>
              <a:latin typeface="Calibri" panose="020F0502020204030204" pitchFamily="34" charset="0"/>
              <a:cs typeface="Calibri" panose="020F0502020204030204" pitchFamily="34" charset="0"/>
            </a:endParaRPr>
          </a:p>
          <a:p>
            <a:endParaRPr lang="he-IL" sz="3200" b="1" dirty="0">
              <a:latin typeface="Calibri" panose="020F0502020204030204" pitchFamily="34" charset="0"/>
              <a:cs typeface="Calibri" panose="020F0502020204030204" pitchFamily="34" charset="0"/>
            </a:endParaRPr>
          </a:p>
          <a:p>
            <a:r>
              <a:rPr lang="he-IL" sz="4000" b="1" dirty="0">
                <a:latin typeface="Calibri" panose="020F0502020204030204" pitchFamily="34" charset="0"/>
                <a:cs typeface="Calibri" panose="020F0502020204030204" pitchFamily="34" charset="0"/>
              </a:rPr>
              <a:t>        </a:t>
            </a:r>
          </a:p>
          <a:p>
            <a:pPr algn="ctr"/>
            <a:endParaRPr lang="he-IL" sz="4000" b="1" dirty="0">
              <a:latin typeface="Calibri" panose="020F0502020204030204" pitchFamily="34" charset="0"/>
              <a:cs typeface="Calibri" panose="020F0502020204030204" pitchFamily="34" charset="0"/>
            </a:endParaRPr>
          </a:p>
        </p:txBody>
      </p:sp>
      <p:sp>
        <p:nvSpPr>
          <p:cNvPr id="5" name="Freeform 5">
            <a:extLst>
              <a:ext uri="{FF2B5EF4-FFF2-40B4-BE49-F238E27FC236}">
                <a16:creationId xmlns:a16="http://schemas.microsoft.com/office/drawing/2014/main" id="{70081C53-797C-2C88-C5DE-EF41E67AB884}"/>
              </a:ext>
              <a:ext uri="{C183D7F6-B498-43B3-948B-1728B52AA6E4}">
                <adec:decorative xmlns:adec="http://schemas.microsoft.com/office/drawing/2017/decorative" val="1"/>
              </a:ext>
            </a:extLst>
          </p:cNvPr>
          <p:cNvSpPr/>
          <p:nvPr/>
        </p:nvSpPr>
        <p:spPr>
          <a:xfrm rot="8589632" flipH="1">
            <a:off x="123227" y="4626213"/>
            <a:ext cx="673566" cy="635374"/>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4">
              <a:duotone>
                <a:prstClr val="black"/>
                <a:schemeClr val="accent5">
                  <a:tint val="45000"/>
                  <a:satMod val="400000"/>
                </a:schemeClr>
              </a:duotone>
              <a:extLst>
                <a:ext uri="{96DAC541-7B7A-43D3-8B79-37D633B846F1}">
                  <asvg:svgBlip xmlns:asvg="http://schemas.microsoft.com/office/drawing/2016/SVG/main" r:embed="rId5"/>
                </a:ext>
              </a:extLst>
            </a:blip>
            <a:stretch>
              <a:fillRect/>
            </a:stretch>
          </a:blipFill>
        </p:spPr>
        <p:txBody>
          <a:bodyPr/>
          <a:lstStyle/>
          <a:p>
            <a:endParaRPr lang="he-IL"/>
          </a:p>
        </p:txBody>
      </p:sp>
      <p:sp>
        <p:nvSpPr>
          <p:cNvPr id="6" name="Freeform 5">
            <a:extLst>
              <a:ext uri="{FF2B5EF4-FFF2-40B4-BE49-F238E27FC236}">
                <a16:creationId xmlns:a16="http://schemas.microsoft.com/office/drawing/2014/main" id="{E5B19708-1B1F-EBA6-91F2-8DB037DCFCCF}"/>
              </a:ext>
              <a:ext uri="{C183D7F6-B498-43B3-948B-1728B52AA6E4}">
                <adec:decorative xmlns:adec="http://schemas.microsoft.com/office/drawing/2017/decorative" val="1"/>
              </a:ext>
            </a:extLst>
          </p:cNvPr>
          <p:cNvSpPr/>
          <p:nvPr/>
        </p:nvSpPr>
        <p:spPr>
          <a:xfrm rot="8589632" flipH="1">
            <a:off x="11436157" y="3932539"/>
            <a:ext cx="694309" cy="729804"/>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pic>
        <p:nvPicPr>
          <p:cNvPr id="7" name="Picture 4">
            <a:extLst>
              <a:ext uri="{FF2B5EF4-FFF2-40B4-BE49-F238E27FC236}">
                <a16:creationId xmlns:a16="http://schemas.microsoft.com/office/drawing/2014/main" id="{97A02FF4-9EB1-7AD9-2232-805B5A37CDF9}"/>
              </a:ext>
              <a:ext uri="{C183D7F6-B498-43B3-948B-1728B52AA6E4}">
                <adec:decorative xmlns:adec="http://schemas.microsoft.com/office/drawing/2017/decorative" val="1"/>
              </a:ext>
            </a:extLst>
          </p:cNvPr>
          <p:cNvPicPr>
            <a:picLocks noChangeAspect="1" noChangeArrowheads="1"/>
          </p:cNvPicPr>
          <p:nvPr/>
        </p:nvPicPr>
        <p:blipFill>
          <a:blip r:embed="rId6" cstate="hq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931" y="4582917"/>
            <a:ext cx="2599509" cy="2599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24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6203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dirty="0"/>
          </a:p>
        </p:txBody>
      </p:sp>
      <p:sp>
        <p:nvSpPr>
          <p:cNvPr id="20" name="כותרת 19">
            <a:extLst>
              <a:ext uri="{FF2B5EF4-FFF2-40B4-BE49-F238E27FC236}">
                <a16:creationId xmlns:a16="http://schemas.microsoft.com/office/drawing/2014/main" id="{5A6C3233-9A64-F68B-FEEC-B6586FE8534D}"/>
              </a:ext>
            </a:extLst>
          </p:cNvPr>
          <p:cNvSpPr txBox="1">
            <a:spLocks noGrp="1"/>
          </p:cNvSpPr>
          <p:nvPr>
            <p:ph type="title" idx="4294967295"/>
          </p:nvPr>
        </p:nvSpPr>
        <p:spPr>
          <a:xfrm>
            <a:off x="1073426" y="261908"/>
            <a:ext cx="10045148"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כיצד נשמור על </a:t>
            </a:r>
            <a:r>
              <a:rPr kumimoji="0" lang="he-IL" sz="4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חוס"ן</a:t>
            </a:r>
            <a:r>
              <a:rPr kumimoji="0" lang="he-IL" sz="4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דיגיטלי אל מול </a:t>
            </a:r>
            <a:r>
              <a:rPr kumimoji="0" lang="en-US" sz="4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Fake News</a:t>
            </a:r>
            <a:r>
              <a:rPr kumimoji="0" lang="he-IL" sz="4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a:r>
          </a:p>
        </p:txBody>
      </p:sp>
      <p:sp>
        <p:nvSpPr>
          <p:cNvPr id="3" name="תיבת טקסט 2">
            <a:extLst>
              <a:ext uri="{FF2B5EF4-FFF2-40B4-BE49-F238E27FC236}">
                <a16:creationId xmlns:a16="http://schemas.microsoft.com/office/drawing/2014/main" id="{12EC12EC-F314-D05A-73C8-E7ADDD12F9EE}"/>
              </a:ext>
            </a:extLst>
          </p:cNvPr>
          <p:cNvSpPr txBox="1"/>
          <p:nvPr/>
        </p:nvSpPr>
        <p:spPr>
          <a:xfrm>
            <a:off x="9081370" y="1351508"/>
            <a:ext cx="2746921" cy="5262979"/>
          </a:xfrm>
          <a:prstGeom prst="rect">
            <a:avLst/>
          </a:prstGeom>
          <a:solidFill>
            <a:schemeClr val="accent2">
              <a:lumMod val="20000"/>
              <a:lumOff val="80000"/>
            </a:schemeClr>
          </a:solidFill>
          <a:ln>
            <a:solidFill>
              <a:schemeClr val="accent2">
                <a:lumMod val="60000"/>
                <a:lumOff val="40000"/>
              </a:schemeClr>
            </a:solidFill>
          </a:ln>
        </p:spPr>
        <p:txBody>
          <a:bodyPr wrap="square">
            <a:spAutoFit/>
          </a:bodyPr>
          <a:lstStyle/>
          <a:p>
            <a:pPr algn="ctr"/>
            <a:endParaRPr lang="he-IL" sz="3200" b="1" dirty="0">
              <a:latin typeface="Calibri" panose="020F0502020204030204" pitchFamily="34" charset="0"/>
              <a:cs typeface="Calibri" panose="020F0502020204030204" pitchFamily="34" charset="0"/>
            </a:endParaRPr>
          </a:p>
          <a:p>
            <a:pPr algn="ctr"/>
            <a:r>
              <a:rPr lang="he-IL" sz="3200" b="1" dirty="0">
                <a:latin typeface="Calibri" panose="020F0502020204030204" pitchFamily="34" charset="0"/>
                <a:cs typeface="Calibri" panose="020F0502020204030204" pitchFamily="34" charset="0"/>
              </a:rPr>
              <a:t>ח- חוכמת ההיגיון</a:t>
            </a:r>
          </a:p>
          <a:p>
            <a:pPr algn="ctr"/>
            <a:endParaRPr lang="he-IL" sz="2000" dirty="0">
              <a:latin typeface="Calibri" panose="020F0502020204030204" pitchFamily="34" charset="0"/>
              <a:cs typeface="Calibri" panose="020F0502020204030204" pitchFamily="34" charset="0"/>
            </a:endParaRPr>
          </a:p>
          <a:p>
            <a:pPr algn="ctr"/>
            <a:r>
              <a:rPr lang="he-IL" sz="2000" dirty="0">
                <a:latin typeface="Calibri" panose="020F0502020204030204" pitchFamily="34" charset="0"/>
                <a:cs typeface="Calibri" panose="020F0502020204030204" pitchFamily="34" charset="0"/>
              </a:rPr>
              <a:t>"היגיון בריא" יכול לסייע לנו להבחין בין מידע אמיתי לכוזב.</a:t>
            </a:r>
          </a:p>
          <a:p>
            <a:pPr algn="ctr"/>
            <a:endParaRPr lang="he-IL" sz="2000" u="sng" dirty="0">
              <a:latin typeface="Calibri" panose="020F0502020204030204" pitchFamily="34" charset="0"/>
              <a:cs typeface="Calibri" panose="020F0502020204030204" pitchFamily="34" charset="0"/>
            </a:endParaRPr>
          </a:p>
          <a:p>
            <a:pPr algn="ctr"/>
            <a:r>
              <a:rPr lang="he-IL" sz="2000" dirty="0">
                <a:latin typeface="Calibri" panose="020F0502020204030204" pitchFamily="34" charset="0"/>
                <a:cs typeface="Calibri" panose="020F0502020204030204" pitchFamily="34" charset="0"/>
              </a:rPr>
              <a:t>נשאל:</a:t>
            </a:r>
          </a:p>
          <a:p>
            <a:pPr algn="ctr"/>
            <a:r>
              <a:rPr lang="he-IL" sz="2000" dirty="0">
                <a:latin typeface="Calibri" panose="020F0502020204030204" pitchFamily="34" charset="0"/>
                <a:cs typeface="Calibri" panose="020F0502020204030204" pitchFamily="34" charset="0"/>
              </a:rPr>
              <a:t>- האם זה נשמע לנו הגיוני?</a:t>
            </a:r>
          </a:p>
          <a:p>
            <a:pPr algn="ctr"/>
            <a:r>
              <a:rPr lang="he-IL" sz="2000" dirty="0">
                <a:latin typeface="Calibri" panose="020F0502020204030204" pitchFamily="34" charset="0"/>
                <a:cs typeface="Calibri" panose="020F0502020204030204" pitchFamily="34" charset="0"/>
              </a:rPr>
              <a:t>- האם המידע מתיישב עם מידע אחר שקיים אצלנו?</a:t>
            </a:r>
          </a:p>
          <a:p>
            <a:pPr algn="ctr"/>
            <a:r>
              <a:rPr lang="he-IL" sz="2000" dirty="0">
                <a:latin typeface="Calibri" panose="020F0502020204030204" pitchFamily="34" charset="0"/>
                <a:cs typeface="Calibri" panose="020F0502020204030204" pitchFamily="34" charset="0"/>
              </a:rPr>
              <a:t>- האם יש לנו ידע קודם שלא מסתדר עם המידע הזה?</a:t>
            </a:r>
          </a:p>
          <a:p>
            <a:pPr algn="ctr"/>
            <a:endParaRPr lang="he-IL" sz="2000" dirty="0">
              <a:latin typeface="Calibri" panose="020F0502020204030204" pitchFamily="34" charset="0"/>
              <a:cs typeface="Calibri" panose="020F0502020204030204" pitchFamily="34" charset="0"/>
            </a:endParaRPr>
          </a:p>
        </p:txBody>
      </p:sp>
      <p:sp>
        <p:nvSpPr>
          <p:cNvPr id="7" name="תיבת טקסט 6">
            <a:extLst>
              <a:ext uri="{FF2B5EF4-FFF2-40B4-BE49-F238E27FC236}">
                <a16:creationId xmlns:a16="http://schemas.microsoft.com/office/drawing/2014/main" id="{121131E0-93DB-B176-C5C3-942229618818}"/>
              </a:ext>
            </a:extLst>
          </p:cNvPr>
          <p:cNvSpPr txBox="1"/>
          <p:nvPr/>
        </p:nvSpPr>
        <p:spPr>
          <a:xfrm>
            <a:off x="6171537" y="1105286"/>
            <a:ext cx="2779383" cy="5262979"/>
          </a:xfrm>
          <a:prstGeom prst="rect">
            <a:avLst/>
          </a:prstGeom>
          <a:solidFill>
            <a:schemeClr val="accent2">
              <a:lumMod val="20000"/>
              <a:lumOff val="80000"/>
            </a:schemeClr>
          </a:solidFill>
          <a:ln>
            <a:solidFill>
              <a:schemeClr val="accent2">
                <a:lumMod val="60000"/>
                <a:lumOff val="40000"/>
              </a:schemeClr>
            </a:solidFill>
          </a:ln>
        </p:spPr>
        <p:txBody>
          <a:bodyPr wrap="square">
            <a:spAutoFit/>
          </a:bodyPr>
          <a:lstStyle/>
          <a:p>
            <a:pPr algn="ctr"/>
            <a:endParaRPr lang="he-IL" sz="3200" b="1" dirty="0">
              <a:latin typeface="Calibri" panose="020F0502020204030204" pitchFamily="34" charset="0"/>
              <a:cs typeface="Calibri" panose="020F0502020204030204" pitchFamily="34" charset="0"/>
            </a:endParaRPr>
          </a:p>
          <a:p>
            <a:pPr algn="ctr"/>
            <a:r>
              <a:rPr lang="he-IL" sz="3200" b="1" dirty="0">
                <a:latin typeface="Calibri" panose="020F0502020204030204" pitchFamily="34" charset="0"/>
                <a:cs typeface="Calibri" panose="020F0502020204030204" pitchFamily="34" charset="0"/>
              </a:rPr>
              <a:t>ו- ויראליות המידע</a:t>
            </a:r>
          </a:p>
          <a:p>
            <a:pPr algn="ctr"/>
            <a:endParaRPr lang="he-IL" sz="2000" dirty="0">
              <a:latin typeface="Calibri" panose="020F0502020204030204" pitchFamily="34" charset="0"/>
              <a:cs typeface="Calibri" panose="020F0502020204030204" pitchFamily="34" charset="0"/>
            </a:endParaRPr>
          </a:p>
          <a:p>
            <a:pPr algn="ctr"/>
            <a:r>
              <a:rPr lang="he-IL" sz="2000" dirty="0">
                <a:latin typeface="Calibri" panose="020F0502020204030204" pitchFamily="34" charset="0"/>
                <a:cs typeface="Calibri" panose="020F0502020204030204" pitchFamily="34" charset="0"/>
              </a:rPr>
              <a:t>נבחן מה הסיבה שהמידע הפך לוויראלי- האם הוא בעל ערך או שהוא מעורר פרובוקציה?</a:t>
            </a:r>
          </a:p>
          <a:p>
            <a:pPr algn="ctr"/>
            <a:endParaRPr lang="he-IL" sz="2000" dirty="0">
              <a:latin typeface="Calibri" panose="020F0502020204030204" pitchFamily="34" charset="0"/>
              <a:cs typeface="Calibri" panose="020F0502020204030204" pitchFamily="34" charset="0"/>
            </a:endParaRPr>
          </a:p>
          <a:p>
            <a:pPr algn="ctr"/>
            <a:r>
              <a:rPr lang="he-IL" sz="2000" dirty="0">
                <a:latin typeface="Calibri" panose="020F0502020204030204" pitchFamily="34" charset="0"/>
                <a:cs typeface="Calibri" panose="020F0502020204030204" pitchFamily="34" charset="0"/>
              </a:rPr>
              <a:t>נשאל:</a:t>
            </a:r>
          </a:p>
          <a:p>
            <a:pPr algn="ctr"/>
            <a:r>
              <a:rPr lang="he-IL" sz="1600" dirty="0">
                <a:latin typeface="Calibri" panose="020F0502020204030204" pitchFamily="34" charset="0"/>
                <a:cs typeface="Calibri" panose="020F0502020204030204" pitchFamily="34" charset="0"/>
              </a:rPr>
              <a:t>-</a:t>
            </a:r>
            <a:r>
              <a:rPr lang="he-IL" sz="2000" dirty="0">
                <a:latin typeface="Calibri" panose="020F0502020204030204" pitchFamily="34" charset="0"/>
                <a:cs typeface="Calibri" panose="020F0502020204030204" pitchFamily="34" charset="0"/>
              </a:rPr>
              <a:t> האם המידע נועד להיטיב או לייצר פרובוקציה?</a:t>
            </a:r>
          </a:p>
          <a:p>
            <a:pPr algn="ctr"/>
            <a:r>
              <a:rPr lang="he-IL" sz="2000" dirty="0">
                <a:latin typeface="Calibri" panose="020F0502020204030204" pitchFamily="34" charset="0"/>
                <a:cs typeface="Calibri" panose="020F0502020204030204" pitchFamily="34" charset="0"/>
              </a:rPr>
              <a:t>- האם המידע ניטרלי או שיש מי ש"מרוויח" מקידום תוכן מסוים?</a:t>
            </a:r>
            <a:endParaRPr lang="he-IL" sz="2000" b="1" dirty="0">
              <a:latin typeface="Calibri" panose="020F0502020204030204" pitchFamily="34" charset="0"/>
              <a:cs typeface="Calibri" panose="020F0502020204030204" pitchFamily="34" charset="0"/>
            </a:endParaRPr>
          </a:p>
        </p:txBody>
      </p:sp>
      <p:pic>
        <p:nvPicPr>
          <p:cNvPr id="8" name="גרפיקה 7">
            <a:extLst>
              <a:ext uri="{FF2B5EF4-FFF2-40B4-BE49-F238E27FC236}">
                <a16:creationId xmlns:a16="http://schemas.microsoft.com/office/drawing/2014/main" id="{7E71E652-C2F8-02AD-9708-95A6EE9DC25C}"/>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23013" y="921834"/>
            <a:ext cx="914400" cy="914400"/>
          </a:xfrm>
          <a:prstGeom prst="rect">
            <a:avLst/>
          </a:prstGeom>
        </p:spPr>
      </p:pic>
      <p:sp>
        <p:nvSpPr>
          <p:cNvPr id="5" name="תיבת טקסט 8">
            <a:extLst>
              <a:ext uri="{FF2B5EF4-FFF2-40B4-BE49-F238E27FC236}">
                <a16:creationId xmlns:a16="http://schemas.microsoft.com/office/drawing/2014/main" id="{FF3B9271-20A5-4D8E-3A91-6FF704624754}"/>
              </a:ext>
            </a:extLst>
          </p:cNvPr>
          <p:cNvSpPr txBox="1"/>
          <p:nvPr/>
        </p:nvSpPr>
        <p:spPr>
          <a:xfrm>
            <a:off x="3355606" y="969794"/>
            <a:ext cx="2631599" cy="5755422"/>
          </a:xfrm>
          <a:prstGeom prst="rect">
            <a:avLst/>
          </a:prstGeom>
          <a:solidFill>
            <a:schemeClr val="accent2">
              <a:lumMod val="20000"/>
              <a:lumOff val="80000"/>
            </a:schemeClr>
          </a:solidFill>
          <a:ln>
            <a:solidFill>
              <a:schemeClr val="accent2">
                <a:lumMod val="60000"/>
                <a:lumOff val="40000"/>
              </a:schemeClr>
            </a:solidFill>
          </a:ln>
        </p:spPr>
        <p:txBody>
          <a:bodyPr wrap="square">
            <a:spAutoFit/>
          </a:bodyPr>
          <a:lstStyle/>
          <a:p>
            <a:pPr algn="ctr"/>
            <a:endParaRPr lang="he-IL" sz="2800" b="1" dirty="0">
              <a:latin typeface="Calibri" panose="020F0502020204030204" pitchFamily="34" charset="0"/>
              <a:cs typeface="Calibri" panose="020F0502020204030204" pitchFamily="34" charset="0"/>
            </a:endParaRPr>
          </a:p>
          <a:p>
            <a:pPr algn="ctr"/>
            <a:r>
              <a:rPr lang="he-IL" sz="3200" b="1" dirty="0">
                <a:latin typeface="Calibri" panose="020F0502020204030204" pitchFamily="34" charset="0"/>
                <a:cs typeface="Calibri" panose="020F0502020204030204" pitchFamily="34" charset="0"/>
              </a:rPr>
              <a:t>ס- סינון מידע</a:t>
            </a:r>
          </a:p>
          <a:p>
            <a:pPr algn="ctr"/>
            <a:endParaRPr lang="he-IL" sz="2800" b="1" dirty="0">
              <a:latin typeface="Calibri" panose="020F0502020204030204" pitchFamily="34" charset="0"/>
              <a:cs typeface="Calibri" panose="020F0502020204030204" pitchFamily="34" charset="0"/>
            </a:endParaRPr>
          </a:p>
          <a:p>
            <a:pPr algn="ctr"/>
            <a:r>
              <a:rPr lang="he-IL" sz="2000" dirty="0">
                <a:latin typeface="Calibri" panose="020F0502020204030204" pitchFamily="34" charset="0"/>
                <a:cs typeface="Calibri" panose="020F0502020204030204" pitchFamily="34" charset="0"/>
              </a:rPr>
              <a:t>נסנן את מקורות המידע:</a:t>
            </a:r>
          </a:p>
          <a:p>
            <a:pPr algn="ctr"/>
            <a:endParaRPr lang="he-IL" sz="2000" dirty="0">
              <a:latin typeface="Calibri" panose="020F0502020204030204" pitchFamily="34" charset="0"/>
              <a:cs typeface="Calibri" panose="020F0502020204030204" pitchFamily="34" charset="0"/>
            </a:endParaRPr>
          </a:p>
          <a:p>
            <a:pPr algn="ctr"/>
            <a:r>
              <a:rPr lang="he-IL" sz="2000" dirty="0">
                <a:latin typeface="Calibri" panose="020F0502020204030204" pitchFamily="34" charset="0"/>
                <a:cs typeface="Calibri" panose="020F0502020204030204" pitchFamily="34" charset="0"/>
              </a:rPr>
              <a:t>נשאל:</a:t>
            </a:r>
          </a:p>
          <a:p>
            <a:pPr algn="ctr"/>
            <a:r>
              <a:rPr lang="he-IL" sz="2000" dirty="0">
                <a:latin typeface="Calibri" panose="020F0502020204030204" pitchFamily="34" charset="0"/>
                <a:cs typeface="Calibri" panose="020F0502020204030204" pitchFamily="34" charset="0"/>
              </a:rPr>
              <a:t> -האם המידע הגיע מאתר מוכר ואמין?</a:t>
            </a:r>
          </a:p>
          <a:p>
            <a:pPr algn="ctr"/>
            <a:r>
              <a:rPr lang="he-IL" sz="2000" dirty="0">
                <a:latin typeface="Calibri" panose="020F0502020204030204" pitchFamily="34" charset="0"/>
                <a:cs typeface="Calibri" panose="020F0502020204030204" pitchFamily="34" charset="0"/>
              </a:rPr>
              <a:t>-האם המידע מופיע במקורות מידע מהימנים נוספים?</a:t>
            </a:r>
          </a:p>
          <a:p>
            <a:pPr algn="ctr"/>
            <a:r>
              <a:rPr lang="he-IL" sz="2000" dirty="0">
                <a:latin typeface="Calibri" panose="020F0502020204030204" pitchFamily="34" charset="0"/>
                <a:cs typeface="Calibri" panose="020F0502020204030204" pitchFamily="34" charset="0"/>
              </a:rPr>
              <a:t>- האם המידע כתוב על ידי אנשי מקצוע או מפרופיל לא מזוהה? </a:t>
            </a:r>
          </a:p>
          <a:p>
            <a:pPr algn="ctr"/>
            <a:r>
              <a:rPr lang="he-IL" sz="2000" dirty="0">
                <a:latin typeface="Calibri" panose="020F0502020204030204" pitchFamily="34" charset="0"/>
                <a:cs typeface="Calibri" panose="020F0502020204030204" pitchFamily="34" charset="0"/>
              </a:rPr>
              <a:t>-האם המידע עדכני? </a:t>
            </a:r>
          </a:p>
          <a:p>
            <a:pPr algn="ctr"/>
            <a:r>
              <a:rPr lang="he-IL" sz="2000" dirty="0">
                <a:latin typeface="Calibri" panose="020F0502020204030204" pitchFamily="34" charset="0"/>
                <a:cs typeface="Calibri" panose="020F0502020204030204" pitchFamily="34" charset="0"/>
              </a:rPr>
              <a:t>-האם המידע מוצג בהקשרו הכולל והנכון?</a:t>
            </a:r>
          </a:p>
        </p:txBody>
      </p:sp>
      <p:sp>
        <p:nvSpPr>
          <p:cNvPr id="9" name="תיבת טקסט 8">
            <a:extLst>
              <a:ext uri="{FF2B5EF4-FFF2-40B4-BE49-F238E27FC236}">
                <a16:creationId xmlns:a16="http://schemas.microsoft.com/office/drawing/2014/main" id="{B3B3FFA9-428B-A599-8019-F288583DB425}"/>
              </a:ext>
            </a:extLst>
          </p:cNvPr>
          <p:cNvSpPr txBox="1"/>
          <p:nvPr/>
        </p:nvSpPr>
        <p:spPr>
          <a:xfrm>
            <a:off x="143298" y="985659"/>
            <a:ext cx="3009279" cy="5447645"/>
          </a:xfrm>
          <a:prstGeom prst="rect">
            <a:avLst/>
          </a:prstGeom>
          <a:solidFill>
            <a:schemeClr val="accent2">
              <a:lumMod val="20000"/>
              <a:lumOff val="80000"/>
            </a:schemeClr>
          </a:solidFill>
          <a:ln>
            <a:solidFill>
              <a:schemeClr val="accent2">
                <a:lumMod val="60000"/>
                <a:lumOff val="40000"/>
              </a:schemeClr>
            </a:solidFill>
          </a:ln>
        </p:spPr>
        <p:txBody>
          <a:bodyPr wrap="square">
            <a:spAutoFit/>
          </a:bodyPr>
          <a:lstStyle/>
          <a:p>
            <a:pPr algn="ctr"/>
            <a:endParaRPr lang="he-IL" sz="2000" dirty="0">
              <a:latin typeface="Calibri" panose="020F0502020204030204" pitchFamily="34" charset="0"/>
              <a:cs typeface="Calibri" panose="020F0502020204030204" pitchFamily="34" charset="0"/>
            </a:endParaRPr>
          </a:p>
          <a:p>
            <a:pPr algn="ctr"/>
            <a:r>
              <a:rPr lang="he-IL" sz="2800" b="1" dirty="0">
                <a:latin typeface="Calibri" panose="020F0502020204030204" pitchFamily="34" charset="0"/>
                <a:cs typeface="Calibri" panose="020F0502020204030204" pitchFamily="34" charset="0"/>
              </a:rPr>
              <a:t>נ- נימנע מהפצה</a:t>
            </a:r>
          </a:p>
          <a:p>
            <a:pPr algn="ctr"/>
            <a:endParaRPr lang="he-IL" sz="2000" dirty="0">
              <a:latin typeface="Calibri" panose="020F0502020204030204" pitchFamily="34" charset="0"/>
              <a:cs typeface="Calibri" panose="020F0502020204030204" pitchFamily="34" charset="0"/>
            </a:endParaRPr>
          </a:p>
          <a:p>
            <a:pPr algn="ctr"/>
            <a:r>
              <a:rPr lang="he-IL" sz="2000" dirty="0">
                <a:latin typeface="Calibri" panose="020F0502020204030204" pitchFamily="34" charset="0"/>
                <a:cs typeface="Calibri" panose="020F0502020204030204" pitchFamily="34" charset="0"/>
              </a:rPr>
              <a:t>כאשר נתקל ברמזים שמעידים על כך שהמידע כוזב, נמנע מהפצת המידע הלאה.</a:t>
            </a:r>
          </a:p>
          <a:p>
            <a:pPr algn="ctr"/>
            <a:endParaRPr lang="he-IL" sz="2000" dirty="0">
              <a:latin typeface="Calibri" panose="020F0502020204030204" pitchFamily="34" charset="0"/>
              <a:cs typeface="Calibri" panose="020F0502020204030204" pitchFamily="34" charset="0"/>
            </a:endParaRPr>
          </a:p>
          <a:p>
            <a:pPr algn="ctr"/>
            <a:r>
              <a:rPr lang="he-IL" sz="2000" dirty="0">
                <a:latin typeface="Calibri" panose="020F0502020204030204" pitchFamily="34" charset="0"/>
                <a:cs typeface="Calibri" panose="020F0502020204030204" pitchFamily="34" charset="0"/>
              </a:rPr>
              <a:t>נשאל:</a:t>
            </a:r>
          </a:p>
          <a:p>
            <a:pPr algn="ctr"/>
            <a:r>
              <a:rPr lang="he-IL" sz="2000" dirty="0">
                <a:latin typeface="Calibri" panose="020F0502020204030204" pitchFamily="34" charset="0"/>
                <a:cs typeface="Calibri" panose="020F0502020204030204" pitchFamily="34" charset="0"/>
              </a:rPr>
              <a:t> - האם המידע כולל מילים "מוגזמות" כגון "דחוף"/"הודעה חשובה ביותר" "חייבים להעביר הלאה"?</a:t>
            </a:r>
          </a:p>
          <a:p>
            <a:pPr algn="ctr"/>
            <a:r>
              <a:rPr lang="he-IL" sz="2000" dirty="0">
                <a:latin typeface="Calibri" panose="020F0502020204030204" pitchFamily="34" charset="0"/>
                <a:cs typeface="Calibri" panose="020F0502020204030204" pitchFamily="34" charset="0"/>
              </a:rPr>
              <a:t>- האם התוכן כולל איומים, תוקפנות, תמונות פוגעניות או לא ראויות? כתוב בצורה עילגת או עם שגיאות כתיב?</a:t>
            </a:r>
          </a:p>
          <a:p>
            <a:pPr algn="ctr"/>
            <a:endParaRPr lang="he-IL" sz="2000" dirty="0">
              <a:latin typeface="Calibri" panose="020F0502020204030204" pitchFamily="34" charset="0"/>
              <a:cs typeface="Calibri" panose="020F0502020204030204" pitchFamily="34" charset="0"/>
            </a:endParaRPr>
          </a:p>
        </p:txBody>
      </p:sp>
      <p:pic>
        <p:nvPicPr>
          <p:cNvPr id="10" name="גרפיקה 9">
            <a:extLst>
              <a:ext uri="{FF2B5EF4-FFF2-40B4-BE49-F238E27FC236}">
                <a16:creationId xmlns:a16="http://schemas.microsoft.com/office/drawing/2014/main" id="{32589956-E96B-4CA1-D367-175E93D49193}"/>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93926" y="834001"/>
            <a:ext cx="914400" cy="914400"/>
          </a:xfrm>
          <a:prstGeom prst="rect">
            <a:avLst/>
          </a:prstGeom>
        </p:spPr>
      </p:pic>
      <p:pic>
        <p:nvPicPr>
          <p:cNvPr id="12" name="גרפיקה 11">
            <a:extLst>
              <a:ext uri="{FF2B5EF4-FFF2-40B4-BE49-F238E27FC236}">
                <a16:creationId xmlns:a16="http://schemas.microsoft.com/office/drawing/2014/main" id="{1F0773EE-95E7-0638-CA91-B7D3F1760BB1}"/>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13891" y="921834"/>
            <a:ext cx="914400" cy="914400"/>
          </a:xfrm>
          <a:prstGeom prst="rect">
            <a:avLst/>
          </a:prstGeom>
        </p:spPr>
      </p:pic>
      <p:pic>
        <p:nvPicPr>
          <p:cNvPr id="14" name="גרפיקה 13">
            <a:extLst>
              <a:ext uri="{FF2B5EF4-FFF2-40B4-BE49-F238E27FC236}">
                <a16:creationId xmlns:a16="http://schemas.microsoft.com/office/drawing/2014/main" id="{49091D4F-BC2F-EBFA-96BB-3BEC5EE3E54F}"/>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79384" y="802195"/>
            <a:ext cx="914400" cy="914400"/>
          </a:xfrm>
          <a:prstGeom prst="rect">
            <a:avLst/>
          </a:prstGeom>
        </p:spPr>
      </p:pic>
    </p:spTree>
    <p:extLst>
      <p:ext uri="{BB962C8B-B14F-4D97-AF65-F5344CB8AC3E}">
        <p14:creationId xmlns:p14="http://schemas.microsoft.com/office/powerpoint/2010/main" val="231106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5"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לבן 11">
            <a:extLst>
              <a:ext uri="{FF2B5EF4-FFF2-40B4-BE49-F238E27FC236}">
                <a16:creationId xmlns:a16="http://schemas.microsoft.com/office/drawing/2014/main" id="{9E8DDCA4-673A-338F-1D1E-7458FD03C4B9}"/>
              </a:ext>
              <a:ext uri="{C183D7F6-B498-43B3-948B-1728B52AA6E4}">
                <adec:decorative xmlns:adec="http://schemas.microsoft.com/office/drawing/2017/decorative" val="1"/>
              </a:ext>
            </a:extLst>
          </p:cNvPr>
          <p:cNvSpPr/>
          <p:nvPr/>
        </p:nvSpPr>
        <p:spPr>
          <a:xfrm>
            <a:off x="6043850" y="0"/>
            <a:ext cx="6096000" cy="685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 name="Freeform 2">
            <a:extLst>
              <a:ext uri="{C183D7F6-B498-43B3-948B-1728B52AA6E4}">
                <adec:decorative xmlns:adec="http://schemas.microsoft.com/office/drawing/2017/decorative" val="1"/>
              </a:ext>
            </a:extLst>
          </p:cNvPr>
          <p:cNvSpPr/>
          <p:nvPr/>
        </p:nvSpPr>
        <p:spPr>
          <a:xfrm>
            <a:off x="0" y="0"/>
            <a:ext cx="6011892"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AutoShape 2">
            <a:extLst>
              <a:ext uri="{FF2B5EF4-FFF2-40B4-BE49-F238E27FC236}">
                <a16:creationId xmlns:a16="http://schemas.microsoft.com/office/drawing/2014/main" id="{52663DF3-F816-C035-AD72-27694BA227A7}"/>
              </a:ext>
              <a:ext uri="{C183D7F6-B498-43B3-948B-1728B52AA6E4}">
                <adec:decorative xmlns:adec="http://schemas.microsoft.com/office/drawing/2017/decorative" val="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 name="כותרת 3">
            <a:extLst>
              <a:ext uri="{FF2B5EF4-FFF2-40B4-BE49-F238E27FC236}">
                <a16:creationId xmlns:a16="http://schemas.microsoft.com/office/drawing/2014/main" id="{F1C66333-7B85-04CA-B9C8-42D478FB0110}"/>
              </a:ext>
            </a:extLst>
          </p:cNvPr>
          <p:cNvSpPr txBox="1">
            <a:spLocks noGrp="1"/>
          </p:cNvSpPr>
          <p:nvPr>
            <p:ph type="title" idx="4294967295"/>
          </p:nvPr>
        </p:nvSpPr>
        <p:spPr>
          <a:xfrm>
            <a:off x="3251200" y="80168"/>
            <a:ext cx="5689600" cy="784830"/>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ומה האחריות שלנו?</a:t>
            </a:r>
            <a:endParaRPr kumimoji="0" lang="he-IL" sz="45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0" name="תיבת טקסט 19">
            <a:extLst>
              <a:ext uri="{FF2B5EF4-FFF2-40B4-BE49-F238E27FC236}">
                <a16:creationId xmlns:a16="http://schemas.microsoft.com/office/drawing/2014/main" id="{5A6C3233-9A64-F68B-FEEC-B6586FE8534D}"/>
              </a:ext>
            </a:extLst>
          </p:cNvPr>
          <p:cNvSpPr txBox="1"/>
          <p:nvPr/>
        </p:nvSpPr>
        <p:spPr>
          <a:xfrm>
            <a:off x="1562874" y="397401"/>
            <a:ext cx="10045148" cy="5447645"/>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צפו </a:t>
            </a:r>
            <a:r>
              <a:rPr kumimoji="0" lang="he-IL"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4"/>
              </a:rPr>
              <a:t>בסרטון</a:t>
            </a:r>
            <a:r>
              <a:rPr kumimoji="0" lang="he-IL"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he-IL"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(מטעם מערך הסייבר הלאומי)</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מה התפקיד שלנו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במניעת הפצת "</a:t>
            </a:r>
            <a:r>
              <a:rPr kumimoji="0" lang="he-IL" sz="40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פייקניוז</a:t>
            </a:r>
            <a:r>
              <a:rPr kumimoji="0" lang="he-IL"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1" name="גרפיקה 10">
            <a:extLst>
              <a:ext uri="{FF2B5EF4-FFF2-40B4-BE49-F238E27FC236}">
                <a16:creationId xmlns:a16="http://schemas.microsoft.com/office/drawing/2014/main" id="{F66B88B1-7D1B-DC7E-1EE2-DBD469585E8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48855" y="-140521"/>
            <a:ext cx="1623545" cy="1623545"/>
          </a:xfrm>
          <a:prstGeom prst="rect">
            <a:avLst/>
          </a:prstGeom>
        </p:spPr>
      </p:pic>
      <p:pic>
        <p:nvPicPr>
          <p:cNvPr id="10" name="Picture 9" descr="אישה עם טלפון נייד ביד">
            <a:extLst>
              <a:ext uri="{FF2B5EF4-FFF2-40B4-BE49-F238E27FC236}">
                <a16:creationId xmlns:a16="http://schemas.microsoft.com/office/drawing/2014/main" id="{070D0EA2-E9EA-E393-BF63-434FDEAE5044}"/>
              </a:ext>
            </a:extLst>
          </p:cNvPr>
          <p:cNvPicPr>
            <a:picLocks noChangeAspect="1"/>
          </p:cNvPicPr>
          <p:nvPr/>
        </p:nvPicPr>
        <p:blipFill>
          <a:blip r:embed="rId7"/>
          <a:stretch>
            <a:fillRect/>
          </a:stretch>
        </p:blipFill>
        <p:spPr>
          <a:xfrm>
            <a:off x="583978" y="1729995"/>
            <a:ext cx="4944186" cy="3702809"/>
          </a:xfrm>
          <a:prstGeom prst="rect">
            <a:avLst/>
          </a:prstGeom>
          <a:ln>
            <a:noFill/>
          </a:ln>
          <a:effectLst>
            <a:softEdge rad="112500"/>
          </a:effectLst>
        </p:spPr>
      </p:pic>
    </p:spTree>
    <p:extLst>
      <p:ext uri="{BB962C8B-B14F-4D97-AF65-F5344CB8AC3E}">
        <p14:creationId xmlns:p14="http://schemas.microsoft.com/office/powerpoint/2010/main" val="1933378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304C9B-ECDA-85A5-766D-B38AB90FDD41}"/>
              </a:ext>
            </a:extLst>
          </p:cNvPr>
          <p:cNvSpPr/>
          <p:nvPr/>
        </p:nvSpPr>
        <p:spPr>
          <a:xfrm>
            <a:off x="1067510" y="129091"/>
            <a:ext cx="10056979" cy="3108543"/>
          </a:xfrm>
          <a:prstGeom prst="rect">
            <a:avLst/>
          </a:prstGeom>
          <a:noFill/>
        </p:spPr>
        <p:txBody>
          <a:bodyPr wrap="square" lIns="91440" tIns="45720" rIns="91440" bIns="45720">
            <a:spAutoFit/>
          </a:bodyPr>
          <a:lstStyle/>
          <a:p>
            <a:pPr algn="ctr">
              <a:lnSpc>
                <a:spcPct val="150000"/>
              </a:lnSpc>
            </a:pPr>
            <a:r>
              <a:rPr lang="he-IL" sz="2800" b="1"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זכרו - </a:t>
            </a:r>
            <a:r>
              <a:rPr lang="he-IL" sz="2800" b="1" dirty="0">
                <a:latin typeface="Calibri" panose="020F0502020204030204" pitchFamily="34" charset="0"/>
                <a:ea typeface="Calibri" panose="020F0502020204030204" pitchFamily="34" charset="0"/>
                <a:cs typeface="Calibri" panose="020F0502020204030204" pitchFamily="34" charset="0"/>
              </a:rPr>
              <a:t>לכל אחד מאיתנו אחריות אישית וחברתית לשמירה על החוסן הדיגיטלי.</a:t>
            </a:r>
          </a:p>
          <a:p>
            <a:pPr algn="ctr">
              <a:lnSpc>
                <a:spcPct val="150000"/>
              </a:lnSpc>
            </a:pPr>
            <a:r>
              <a:rPr lang="he-IL" sz="2800" b="1" dirty="0">
                <a:latin typeface="Calibri" panose="020F0502020204030204" pitchFamily="34" charset="0"/>
                <a:ea typeface="Calibri" panose="020F0502020204030204" pitchFamily="34" charset="0"/>
                <a:cs typeface="Calibri" panose="020F0502020204030204" pitchFamily="34" charset="0"/>
              </a:rPr>
              <a:t>לכל אחד תפקיד במניעת הפצה של פייקניוז ואחריות למנוע את הנזקים הנלווים להפצת מידע כוזב.</a:t>
            </a:r>
          </a:p>
          <a:p>
            <a:pPr algn="ctr">
              <a:lnSpc>
                <a:spcPct val="150000"/>
              </a:lnSpc>
            </a:pPr>
            <a:r>
              <a:rPr lang="he-IL" sz="2800" b="1" dirty="0">
                <a:latin typeface="Calibri" panose="020F0502020204030204" pitchFamily="34" charset="0"/>
                <a:ea typeface="Calibri" panose="020F0502020204030204" pitchFamily="34" charset="0"/>
                <a:cs typeface="Calibri" panose="020F0502020204030204" pitchFamily="34" charset="0"/>
              </a:rPr>
              <a:t>אם יש ספק – אין ספק!</a:t>
            </a:r>
          </a:p>
          <a:p>
            <a:pPr algn="ct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id="{602D23D8-F3E2-59D0-1D94-30DC90E1DBB0}"/>
              </a:ext>
            </a:extLst>
          </p:cNvPr>
          <p:cNvSpPr txBox="1"/>
          <p:nvPr/>
        </p:nvSpPr>
        <p:spPr>
          <a:xfrm>
            <a:off x="1328382" y="3622483"/>
            <a:ext cx="9302086" cy="2610843"/>
          </a:xfrm>
          <a:prstGeom prst="rect">
            <a:avLst/>
          </a:prstGeom>
          <a:noFill/>
        </p:spPr>
        <p:txBody>
          <a:bodyPr wrap="square">
            <a:spAutoFit/>
          </a:bodyPr>
          <a:lstStyle/>
          <a:p>
            <a:pPr algn="ctr">
              <a:lnSpc>
                <a:spcPct val="150000"/>
              </a:lnSpc>
            </a:pPr>
            <a:r>
              <a:rPr lang="he-IL" sz="2800" b="1" dirty="0">
                <a:latin typeface="Calibri" panose="020F0502020204030204" pitchFamily="34" charset="0"/>
                <a:cs typeface="Calibri" panose="020F0502020204030204" pitchFamily="34" charset="0"/>
              </a:rPr>
              <a:t>נהיה מודעים למורכבות הרגשית שמזמן מרחב הרשת, נאמץ חשיבה ביקורתית ו"</a:t>
            </a:r>
            <a:r>
              <a:rPr lang="en-US" sz="2800" b="1" dirty="0">
                <a:latin typeface="Calibri" panose="020F0502020204030204" pitchFamily="34" charset="0"/>
                <a:cs typeface="Calibri" panose="020F0502020204030204" pitchFamily="34" charset="0"/>
              </a:rPr>
              <a:t>Common Sense</a:t>
            </a:r>
            <a:r>
              <a:rPr lang="he-IL" sz="2800" b="1" dirty="0">
                <a:latin typeface="Calibri" panose="020F0502020204030204" pitchFamily="34" charset="0"/>
                <a:cs typeface="Calibri" panose="020F0502020204030204" pitchFamily="34" charset="0"/>
              </a:rPr>
              <a:t>",</a:t>
            </a:r>
          </a:p>
          <a:p>
            <a:pPr algn="ctr">
              <a:lnSpc>
                <a:spcPct val="150000"/>
              </a:lnSpc>
            </a:pPr>
            <a:r>
              <a:rPr lang="he-IL" sz="2800" b="1" dirty="0">
                <a:latin typeface="Calibri" panose="020F0502020204030204" pitchFamily="34" charset="0"/>
                <a:cs typeface="Calibri" panose="020F0502020204030204" pitchFamily="34" charset="0"/>
              </a:rPr>
              <a:t>נבדוק זאת בעזרת ארגז הכלים שקיבלנו</a:t>
            </a:r>
          </a:p>
          <a:p>
            <a:pPr algn="ctr">
              <a:lnSpc>
                <a:spcPct val="150000"/>
              </a:lnSpc>
            </a:pPr>
            <a:r>
              <a:rPr lang="he-IL" sz="2800" b="1" dirty="0">
                <a:latin typeface="Calibri" panose="020F0502020204030204" pitchFamily="34" charset="0"/>
                <a:cs typeface="Calibri" panose="020F0502020204030204" pitchFamily="34" charset="0"/>
              </a:rPr>
              <a:t>לא נשתף ללא חשיבה מוקדמת</a:t>
            </a:r>
          </a:p>
        </p:txBody>
      </p:sp>
      <p:pic>
        <p:nvPicPr>
          <p:cNvPr id="9" name="Picture 4">
            <a:extLst>
              <a:ext uri="{FF2B5EF4-FFF2-40B4-BE49-F238E27FC236}">
                <a16:creationId xmlns:a16="http://schemas.microsoft.com/office/drawing/2014/main" id="{FF1A6F47-11ED-A9CC-8BF9-7F1BFBCDF63C}"/>
              </a:ext>
              <a:ext uri="{C183D7F6-B498-43B3-948B-1728B52AA6E4}">
                <adec:decorative xmlns:adec="http://schemas.microsoft.com/office/drawing/2017/decorative" val="1"/>
              </a:ext>
            </a:extLst>
          </p:cNvPr>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627" y="4145446"/>
            <a:ext cx="2599509" cy="2599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423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dirty="0"/>
          </a:p>
        </p:txBody>
      </p:sp>
      <p:sp>
        <p:nvSpPr>
          <p:cNvPr id="4" name="Freeform 5">
            <a:extLst>
              <a:ext uri="{FF2B5EF4-FFF2-40B4-BE49-F238E27FC236}">
                <a16:creationId xmlns:a16="http://schemas.microsoft.com/office/drawing/2014/main" id="{1FAE36E8-F80D-89B2-247B-6AC428978866}"/>
              </a:ext>
              <a:ext uri="{C183D7F6-B498-43B3-948B-1728B52AA6E4}">
                <adec:decorative xmlns:adec="http://schemas.microsoft.com/office/drawing/2017/decorative" val="1"/>
              </a:ext>
            </a:extLst>
          </p:cNvPr>
          <p:cNvSpPr/>
          <p:nvPr/>
        </p:nvSpPr>
        <p:spPr>
          <a:xfrm rot="8589632" flipH="1">
            <a:off x="11165841" y="5324123"/>
            <a:ext cx="696774" cy="729804"/>
          </a:xfrm>
          <a:custGeom>
            <a:avLst/>
            <a:gdLst/>
            <a:ahLst/>
            <a:cxnLst/>
            <a:rect l="l" t="t" r="r" b="b"/>
            <a:pathLst>
              <a:path w="4201122" h="4078908">
                <a:moveTo>
                  <a:pt x="4201122" y="0"/>
                </a:moveTo>
                <a:lnTo>
                  <a:pt x="0" y="0"/>
                </a:lnTo>
                <a:lnTo>
                  <a:pt x="0" y="4078908"/>
                </a:lnTo>
                <a:lnTo>
                  <a:pt x="4201122" y="4078908"/>
                </a:lnTo>
                <a:lnTo>
                  <a:pt x="4201122" y="0"/>
                </a:lnTo>
                <a:close/>
              </a:path>
            </a:pathLst>
          </a:custGeom>
          <a:solidFill>
            <a:schemeClr val="accent2"/>
          </a:solidFill>
        </p:spPr>
        <p:txBody>
          <a:bodyPr/>
          <a:lstStyle/>
          <a:p>
            <a:endParaRPr lang="he-IL"/>
          </a:p>
        </p:txBody>
      </p:sp>
      <p:sp>
        <p:nvSpPr>
          <p:cNvPr id="7" name="Freeform 5">
            <a:extLst>
              <a:ext uri="{FF2B5EF4-FFF2-40B4-BE49-F238E27FC236}">
                <a16:creationId xmlns:a16="http://schemas.microsoft.com/office/drawing/2014/main" id="{5AD8B263-DFDA-AD43-2BAE-4D08C1632150}"/>
              </a:ext>
              <a:ext uri="{C183D7F6-B498-43B3-948B-1728B52AA6E4}">
                <adec:decorative xmlns:adec="http://schemas.microsoft.com/office/drawing/2017/decorative" val="1"/>
              </a:ext>
            </a:extLst>
          </p:cNvPr>
          <p:cNvSpPr/>
          <p:nvPr/>
        </p:nvSpPr>
        <p:spPr>
          <a:xfrm rot="8589632" flipH="1">
            <a:off x="831192" y="1641704"/>
            <a:ext cx="696774" cy="729804"/>
          </a:xfrm>
          <a:custGeom>
            <a:avLst/>
            <a:gdLst/>
            <a:ahLst/>
            <a:cxnLst/>
            <a:rect l="l" t="t" r="r" b="b"/>
            <a:pathLst>
              <a:path w="4201122" h="4078908">
                <a:moveTo>
                  <a:pt x="4201122" y="0"/>
                </a:moveTo>
                <a:lnTo>
                  <a:pt x="0" y="0"/>
                </a:lnTo>
                <a:lnTo>
                  <a:pt x="0" y="4078908"/>
                </a:lnTo>
                <a:lnTo>
                  <a:pt x="4201122" y="4078908"/>
                </a:lnTo>
                <a:lnTo>
                  <a:pt x="4201122" y="0"/>
                </a:lnTo>
                <a:close/>
              </a:path>
            </a:pathLst>
          </a:custGeom>
          <a:solidFill>
            <a:schemeClr val="accent2"/>
          </a:solidFill>
        </p:spPr>
        <p:txBody>
          <a:bodyPr/>
          <a:lstStyle/>
          <a:p>
            <a:endParaRPr lang="he-IL"/>
          </a:p>
        </p:txBody>
      </p:sp>
      <p:sp>
        <p:nvSpPr>
          <p:cNvPr id="6" name="תיבת טקסט 5">
            <a:extLst>
              <a:ext uri="{FF2B5EF4-FFF2-40B4-BE49-F238E27FC236}">
                <a16:creationId xmlns:a16="http://schemas.microsoft.com/office/drawing/2014/main" id="{1275C07A-F2C7-242D-1780-C487D422A0A0}"/>
              </a:ext>
              <a:ext uri="{C183D7F6-B498-43B3-948B-1728B52AA6E4}">
                <adec:decorative xmlns:adec="http://schemas.microsoft.com/office/drawing/2017/decorative" val="1"/>
              </a:ext>
            </a:extLst>
          </p:cNvPr>
          <p:cNvSpPr txBox="1"/>
          <p:nvPr/>
        </p:nvSpPr>
        <p:spPr>
          <a:xfrm>
            <a:off x="980388" y="1772239"/>
            <a:ext cx="10718276" cy="4151153"/>
          </a:xfrm>
          <a:prstGeom prst="rect">
            <a:avLst/>
          </a:prstGeom>
          <a:solidFill>
            <a:schemeClr val="accent2">
              <a:lumMod val="20000"/>
              <a:lumOff val="80000"/>
            </a:schemeClr>
          </a:solidFill>
        </p:spPr>
        <p:txBody>
          <a:bodyPr wrap="square" rtlCol="1">
            <a:spAutoFit/>
          </a:bodyPr>
          <a:lstStyle/>
          <a:p>
            <a:endParaRPr lang="he-IL" dirty="0"/>
          </a:p>
        </p:txBody>
      </p:sp>
      <p:sp>
        <p:nvSpPr>
          <p:cNvPr id="3" name="כותרת 2">
            <a:extLst>
              <a:ext uri="{FF2B5EF4-FFF2-40B4-BE49-F238E27FC236}">
                <a16:creationId xmlns:a16="http://schemas.microsoft.com/office/drawing/2014/main" id="{DB28DE33-22AD-05AB-F448-BE959A4FD47D}"/>
              </a:ext>
            </a:extLst>
          </p:cNvPr>
          <p:cNvSpPr txBox="1">
            <a:spLocks noGrp="1"/>
          </p:cNvSpPr>
          <p:nvPr>
            <p:ph type="title" idx="4294967295"/>
          </p:nvPr>
        </p:nvSpPr>
        <p:spPr>
          <a:xfrm>
            <a:off x="2573813" y="398899"/>
            <a:ext cx="7531426" cy="707886"/>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rgbClr val="F79646">
                    <a:lumMod val="50000"/>
                  </a:srgbClr>
                </a:solidFill>
                <a:effectLst/>
                <a:uLnTx/>
                <a:uFillTx/>
                <a:latin typeface="Calibri" panose="020F0502020204030204" pitchFamily="34" charset="0"/>
                <a:ea typeface="+mn-ea"/>
                <a:cs typeface="Calibri" panose="020F0502020204030204" pitchFamily="34" charset="0"/>
              </a:rPr>
              <a:t>אמת</a:t>
            </a:r>
            <a:r>
              <a:rPr kumimoji="0" lang="he-IL"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או </a:t>
            </a:r>
            <a:r>
              <a:rPr kumimoji="0" lang="he-IL" sz="4000" b="1" i="0" u="none" strike="noStrike" kern="1200" cap="none" spc="0" normalizeH="0" baseline="0" noProof="0" dirty="0">
                <a:ln>
                  <a:noFill/>
                </a:ln>
                <a:solidFill>
                  <a:srgbClr val="F79646">
                    <a:lumMod val="50000"/>
                  </a:srgbClr>
                </a:solidFill>
                <a:effectLst/>
                <a:uLnTx/>
                <a:uFillTx/>
                <a:latin typeface="Calibri" panose="020F0502020204030204" pitchFamily="34" charset="0"/>
                <a:ea typeface="+mn-ea"/>
                <a:cs typeface="Calibri" panose="020F0502020204030204" pitchFamily="34" charset="0"/>
              </a:rPr>
              <a:t>שקר</a:t>
            </a:r>
            <a:r>
              <a:rPr kumimoji="0" lang="he-IL"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או </a:t>
            </a:r>
            <a:r>
              <a:rPr kumimoji="0" lang="he-IL" sz="4000" b="1" i="0" u="none" strike="noStrike" kern="1200" cap="none" spc="0" normalizeH="0" baseline="0" noProof="0" dirty="0">
                <a:ln>
                  <a:noFill/>
                </a:ln>
                <a:solidFill>
                  <a:srgbClr val="F79646">
                    <a:lumMod val="50000"/>
                  </a:srgbClr>
                </a:solidFill>
                <a:effectLst/>
                <a:uLnTx/>
                <a:uFillTx/>
                <a:latin typeface="Calibri" panose="020F0502020204030204" pitchFamily="34" charset="0"/>
                <a:ea typeface="+mn-ea"/>
                <a:cs typeface="Calibri" panose="020F0502020204030204" pitchFamily="34" charset="0"/>
              </a:rPr>
              <a:t>שקר שיש בו אמת</a:t>
            </a:r>
            <a:r>
              <a:rPr kumimoji="0" lang="he-IL"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sp>
        <p:nvSpPr>
          <p:cNvPr id="20" name="תיבת טקסט 19">
            <a:extLst>
              <a:ext uri="{FF2B5EF4-FFF2-40B4-BE49-F238E27FC236}">
                <a16:creationId xmlns:a16="http://schemas.microsoft.com/office/drawing/2014/main" id="{5A6C3233-9A64-F68B-FEEC-B6586FE8534D}"/>
              </a:ext>
            </a:extLst>
          </p:cNvPr>
          <p:cNvSpPr txBox="1"/>
          <p:nvPr/>
        </p:nvSpPr>
        <p:spPr>
          <a:xfrm>
            <a:off x="1542239" y="1505684"/>
            <a:ext cx="9594574" cy="4401205"/>
          </a:xfrm>
          <a:prstGeom prst="rect">
            <a:avLst/>
          </a:prstGeom>
          <a:noFill/>
        </p:spPr>
        <p:txBody>
          <a:bodyPr wrap="square">
            <a:spAutoFit/>
          </a:bodyPr>
          <a:lstStyle/>
          <a:p>
            <a:pPr algn="ctr"/>
            <a:endParaRPr lang="he-IL" sz="2800" b="1" dirty="0">
              <a:latin typeface="Calibri" panose="020F0502020204030204" pitchFamily="34" charset="0"/>
              <a:cs typeface="Calibri" panose="020F0502020204030204" pitchFamily="34" charset="0"/>
            </a:endParaRPr>
          </a:p>
          <a:p>
            <a:pPr marL="514350" indent="-514350" algn="ctr">
              <a:buAutoNum type="arabicPeriod"/>
            </a:pPr>
            <a:r>
              <a:rPr lang="he-IL" sz="2800" dirty="0">
                <a:latin typeface="Calibri" panose="020F0502020204030204" pitchFamily="34" charset="0"/>
                <a:cs typeface="Calibri" panose="020F0502020204030204" pitchFamily="34" charset="0"/>
              </a:rPr>
              <a:t>התחלקו לזוגות ושתפו את בן או בת הזוג בשלושה משפטים:</a:t>
            </a:r>
          </a:p>
          <a:p>
            <a:pPr algn="ctr"/>
            <a:endParaRPr lang="he-IL" sz="2800" b="1" dirty="0">
              <a:latin typeface="Calibri" panose="020F0502020204030204" pitchFamily="34" charset="0"/>
              <a:cs typeface="Calibri" panose="020F0502020204030204" pitchFamily="34" charset="0"/>
            </a:endParaRPr>
          </a:p>
          <a:p>
            <a:pPr algn="ctr"/>
            <a:r>
              <a:rPr lang="he-IL" sz="2800" b="1" dirty="0">
                <a:latin typeface="Calibri" panose="020F0502020204030204" pitchFamily="34" charset="0"/>
                <a:cs typeface="Calibri" panose="020F0502020204030204" pitchFamily="34" charset="0"/>
              </a:rPr>
              <a:t>- משפט אמיתי</a:t>
            </a:r>
          </a:p>
          <a:p>
            <a:pPr algn="ctr"/>
            <a:r>
              <a:rPr lang="he-IL" sz="2800" b="1" dirty="0">
                <a:latin typeface="Calibri" panose="020F0502020204030204" pitchFamily="34" charset="0"/>
                <a:cs typeface="Calibri" panose="020F0502020204030204" pitchFamily="34" charset="0"/>
              </a:rPr>
              <a:t>- משפט שקרי</a:t>
            </a:r>
          </a:p>
          <a:p>
            <a:pPr algn="ctr"/>
            <a:r>
              <a:rPr lang="he-IL" sz="2800" b="1" dirty="0">
                <a:latin typeface="Calibri" panose="020F0502020204030204" pitchFamily="34" charset="0"/>
                <a:cs typeface="Calibri" panose="020F0502020204030204" pitchFamily="34" charset="0"/>
              </a:rPr>
              <a:t>- משפט שקרי שיש בו רכיב של אמת</a:t>
            </a:r>
          </a:p>
          <a:p>
            <a:pPr algn="ctr"/>
            <a:endParaRPr lang="he-IL" sz="2800" b="1" dirty="0">
              <a:latin typeface="Calibri" panose="020F0502020204030204" pitchFamily="34" charset="0"/>
              <a:cs typeface="Calibri" panose="020F0502020204030204" pitchFamily="34" charset="0"/>
            </a:endParaRPr>
          </a:p>
          <a:p>
            <a:pPr algn="ctr"/>
            <a:r>
              <a:rPr lang="he-IL" sz="2800" dirty="0">
                <a:latin typeface="Calibri" panose="020F0502020204030204" pitchFamily="34" charset="0"/>
                <a:cs typeface="Calibri" panose="020F0502020204030204" pitchFamily="34" charset="0"/>
              </a:rPr>
              <a:t>2. נסו לגלות איזה משפט מבין המשפטים הוא המשפט האמיתי, השקרי והשקרי שיש בו רכיב של אמת</a:t>
            </a:r>
          </a:p>
          <a:p>
            <a:pPr algn="ctr"/>
            <a:endParaRPr lang="he-IL"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899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3" name="Freeform 3">
            <a:extLst>
              <a:ext uri="{C183D7F6-B498-43B3-948B-1728B52AA6E4}">
                <adec:decorative xmlns:adec="http://schemas.microsoft.com/office/drawing/2017/decorative" val="1"/>
              </a:ext>
            </a:extLst>
          </p:cNvPr>
          <p:cNvSpPr/>
          <p:nvPr/>
        </p:nvSpPr>
        <p:spPr>
          <a:xfrm>
            <a:off x="8349118" y="254135"/>
            <a:ext cx="3648181" cy="3419362"/>
          </a:xfrm>
          <a:custGeom>
            <a:avLst/>
            <a:gdLst/>
            <a:ahLst/>
            <a:cxnLst/>
            <a:rect l="l" t="t" r="r" b="b"/>
            <a:pathLst>
              <a:path w="4201122" h="4078908">
                <a:moveTo>
                  <a:pt x="0" y="0"/>
                </a:moveTo>
                <a:lnTo>
                  <a:pt x="4201122" y="0"/>
                </a:lnTo>
                <a:lnTo>
                  <a:pt x="4201122" y="4078908"/>
                </a:lnTo>
                <a:lnTo>
                  <a:pt x="0" y="4078908"/>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 name="Freeform 4">
            <a:extLst>
              <a:ext uri="{C183D7F6-B498-43B3-948B-1728B52AA6E4}">
                <adec:decorative xmlns:adec="http://schemas.microsoft.com/office/drawing/2017/decorative" val="1"/>
              </a:ext>
            </a:extLst>
          </p:cNvPr>
          <p:cNvSpPr/>
          <p:nvPr/>
        </p:nvSpPr>
        <p:spPr>
          <a:xfrm rot="8589632">
            <a:off x="6712817" y="3229059"/>
            <a:ext cx="3813656" cy="3720663"/>
          </a:xfrm>
          <a:custGeom>
            <a:avLst/>
            <a:gdLst/>
            <a:ahLst/>
            <a:cxnLst/>
            <a:rect l="l" t="t" r="r" b="b"/>
            <a:pathLst>
              <a:path w="4201122" h="4078908">
                <a:moveTo>
                  <a:pt x="0" y="0"/>
                </a:moveTo>
                <a:lnTo>
                  <a:pt x="4201122" y="0"/>
                </a:lnTo>
                <a:lnTo>
                  <a:pt x="4201122" y="4078908"/>
                </a:lnTo>
                <a:lnTo>
                  <a:pt x="0" y="4078908"/>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 name="Freeform 5">
            <a:extLst>
              <a:ext uri="{C183D7F6-B498-43B3-948B-1728B52AA6E4}">
                <adec:decorative xmlns:adec="http://schemas.microsoft.com/office/drawing/2017/decorative" val="1"/>
              </a:ext>
            </a:extLst>
          </p:cNvPr>
          <p:cNvSpPr/>
          <p:nvPr/>
        </p:nvSpPr>
        <p:spPr>
          <a:xfrm rot="8589632" flipH="1">
            <a:off x="3987034" y="1183569"/>
            <a:ext cx="3575553" cy="3597258"/>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3" name="כותרת 22">
            <a:extLst>
              <a:ext uri="{FF2B5EF4-FFF2-40B4-BE49-F238E27FC236}">
                <a16:creationId xmlns:a16="http://schemas.microsoft.com/office/drawing/2014/main" id="{205DF7E6-034F-47C0-28A8-545A44F1ABD2}"/>
              </a:ext>
            </a:extLst>
          </p:cNvPr>
          <p:cNvSpPr txBox="1">
            <a:spLocks noGrp="1"/>
          </p:cNvSpPr>
          <p:nvPr>
            <p:ph type="title" idx="4294967295"/>
          </p:nvPr>
        </p:nvSpPr>
        <p:spPr>
          <a:xfrm>
            <a:off x="-766619" y="102006"/>
            <a:ext cx="9011904"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6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לסיכום</a:t>
            </a:r>
          </a:p>
        </p:txBody>
      </p:sp>
      <p:sp>
        <p:nvSpPr>
          <p:cNvPr id="16" name="תיבת טקסט 15">
            <a:extLst>
              <a:ext uri="{FF2B5EF4-FFF2-40B4-BE49-F238E27FC236}">
                <a16:creationId xmlns:a16="http://schemas.microsoft.com/office/drawing/2014/main" id="{ED5BBC2C-4458-EE22-5CDF-132CF991A515}"/>
              </a:ext>
            </a:extLst>
          </p:cNvPr>
          <p:cNvSpPr txBox="1"/>
          <p:nvPr/>
        </p:nvSpPr>
        <p:spPr>
          <a:xfrm>
            <a:off x="8756717" y="1117669"/>
            <a:ext cx="2940610" cy="193899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 typeface="Arial"/>
              <a:buNone/>
              <a:tabLst/>
              <a:defRPr/>
            </a:pPr>
            <a:r>
              <a:rPr kumimoji="0" lang="he-IL" sz="2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הרשת מוצפת בתוכן ובמידע שיש להם השפעות חיוביות ושליליות על רגשותינו.</a:t>
            </a:r>
          </a:p>
          <a:p>
            <a:pPr marL="0" marR="0" lvl="0" indent="0" algn="ctr" defTabSz="914400" rtl="1" eaLnBrk="1" fontAlgn="auto" latinLnBrk="0" hangingPunct="1">
              <a:lnSpc>
                <a:spcPct val="100000"/>
              </a:lnSpc>
              <a:spcBef>
                <a:spcPts val="0"/>
              </a:spcBef>
              <a:spcAft>
                <a:spcPts val="0"/>
              </a:spcAft>
              <a:buClrTx/>
              <a:buSzTx/>
              <a:buFont typeface="Arial"/>
              <a:buNone/>
              <a:tabLst/>
              <a:defRPr/>
            </a:pPr>
            <a:r>
              <a:rPr kumimoji="0" lang="he-IL" sz="2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בשל כך, חשוב שנבחין בין מידע אמין לבין מידע כוזב על גווניו השונים.</a:t>
            </a:r>
          </a:p>
        </p:txBody>
      </p:sp>
      <p:sp>
        <p:nvSpPr>
          <p:cNvPr id="18" name="תיבת טקסט 17">
            <a:extLst>
              <a:ext uri="{FF2B5EF4-FFF2-40B4-BE49-F238E27FC236}">
                <a16:creationId xmlns:a16="http://schemas.microsoft.com/office/drawing/2014/main" id="{A08DE79A-9D58-9402-21E7-A502541704EF}"/>
              </a:ext>
            </a:extLst>
          </p:cNvPr>
          <p:cNvSpPr txBox="1"/>
          <p:nvPr/>
        </p:nvSpPr>
        <p:spPr>
          <a:xfrm>
            <a:off x="7483340" y="4059623"/>
            <a:ext cx="2271718" cy="2246769"/>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 typeface="Arial"/>
              <a:buNone/>
              <a:tabLst/>
              <a:defRPr/>
            </a:pPr>
            <a:r>
              <a:rPr kumimoji="0" lang="he-IL" sz="2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נפתח מודעות לסיבות העומדות מאחורי הפצת מידע כוזב ונבין את ההשלכות של </a:t>
            </a:r>
            <a:r>
              <a:rPr kumimoji="0" lang="he-IL" sz="2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פייקניוז</a:t>
            </a:r>
            <a:r>
              <a:rPr kumimoji="0" lang="he-IL" sz="2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על החוסן הדיגיטלי שלנו ושל אחרים.</a:t>
            </a:r>
          </a:p>
        </p:txBody>
      </p:sp>
      <p:sp>
        <p:nvSpPr>
          <p:cNvPr id="6" name="תיבת טקסט 5">
            <a:extLst>
              <a:ext uri="{FF2B5EF4-FFF2-40B4-BE49-F238E27FC236}">
                <a16:creationId xmlns:a16="http://schemas.microsoft.com/office/drawing/2014/main" id="{9B958B9C-FE37-A8C7-5EE4-4D9B216A77C2}"/>
              </a:ext>
            </a:extLst>
          </p:cNvPr>
          <p:cNvSpPr txBox="1"/>
          <p:nvPr/>
        </p:nvSpPr>
        <p:spPr>
          <a:xfrm>
            <a:off x="4429524" y="1535919"/>
            <a:ext cx="2602874" cy="255454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 typeface="Arial"/>
              <a:buNone/>
              <a:tabLst/>
              <a:defRPr/>
            </a:pPr>
            <a:r>
              <a:rPr kumimoji="0" lang="he-IL" sz="2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נשמור על </a:t>
            </a:r>
            <a:r>
              <a:rPr kumimoji="0" lang="he-IL" sz="2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החוס"ן</a:t>
            </a:r>
            <a:r>
              <a:rPr kumimoji="0" lang="he-IL"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הדיגיטלי</a:t>
            </a:r>
            <a:r>
              <a:rPr kumimoji="0" lang="he-IL" sz="2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שלנו באמצעות הכלים הבאים: </a:t>
            </a:r>
          </a:p>
          <a:p>
            <a:pPr marL="0" marR="0" lvl="0" indent="0" algn="r" defTabSz="914400" rtl="1" eaLnBrk="1" fontAlgn="auto" latinLnBrk="0" hangingPunct="1">
              <a:lnSpc>
                <a:spcPct val="100000"/>
              </a:lnSpc>
              <a:spcBef>
                <a:spcPts val="0"/>
              </a:spcBef>
              <a:spcAft>
                <a:spcPts val="0"/>
              </a:spcAft>
              <a:buClrTx/>
              <a:buSzTx/>
              <a:buFont typeface="Arial"/>
              <a:buNone/>
              <a:tabLst/>
              <a:defRPr/>
            </a:pPr>
            <a:endParaRPr kumimoji="0" lang="he-IL" sz="2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2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ח- חוכמת ההיגיון</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2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ו- וויראליות המידע</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2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ס- סינון מידע</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2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נ- נימנע מהפצה</a:t>
            </a:r>
          </a:p>
        </p:txBody>
      </p:sp>
      <p:sp>
        <p:nvSpPr>
          <p:cNvPr id="7" name="Freeform 5">
            <a:extLst>
              <a:ext uri="{FF2B5EF4-FFF2-40B4-BE49-F238E27FC236}">
                <a16:creationId xmlns:a16="http://schemas.microsoft.com/office/drawing/2014/main" id="{A2B98839-7190-161A-0A4B-A12B91F2F1F7}"/>
              </a:ext>
              <a:ext uri="{C183D7F6-B498-43B3-948B-1728B52AA6E4}">
                <adec:decorative xmlns:adec="http://schemas.microsoft.com/office/drawing/2017/decorative" val="1"/>
              </a:ext>
            </a:extLst>
          </p:cNvPr>
          <p:cNvSpPr/>
          <p:nvPr/>
        </p:nvSpPr>
        <p:spPr>
          <a:xfrm rot="8589632" flipH="1">
            <a:off x="552687" y="186431"/>
            <a:ext cx="3333652" cy="3236673"/>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1" name="תיבת טקסט 10">
            <a:extLst>
              <a:ext uri="{FF2B5EF4-FFF2-40B4-BE49-F238E27FC236}">
                <a16:creationId xmlns:a16="http://schemas.microsoft.com/office/drawing/2014/main" id="{B5C7588D-23B1-097C-16AD-AAB1AAFEF31F}"/>
              </a:ext>
            </a:extLst>
          </p:cNvPr>
          <p:cNvSpPr txBox="1"/>
          <p:nvPr/>
        </p:nvSpPr>
        <p:spPr>
          <a:xfrm>
            <a:off x="1083654" y="595521"/>
            <a:ext cx="2271718" cy="2246769"/>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 typeface="Arial"/>
              <a:buNone/>
              <a:tabLst/>
              <a:defRPr/>
            </a:pPr>
            <a:r>
              <a:rPr kumimoji="0" lang="he-IL" sz="2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ניקח אחריות ונמנע בעצמנו הפצת מידע שאיננו בטוחים לגבי אמינותו, בייחוד כזה העשוי לעורר רגשות שליליים ואף להוביל לפגיעה.</a:t>
            </a:r>
          </a:p>
        </p:txBody>
      </p:sp>
      <p:sp>
        <p:nvSpPr>
          <p:cNvPr id="21" name="Freeform 5">
            <a:extLst>
              <a:ext uri="{FF2B5EF4-FFF2-40B4-BE49-F238E27FC236}">
                <a16:creationId xmlns:a16="http://schemas.microsoft.com/office/drawing/2014/main" id="{8150C36C-3116-053B-FB1F-692088D33748}"/>
              </a:ext>
              <a:ext uri="{C183D7F6-B498-43B3-948B-1728B52AA6E4}">
                <adec:decorative xmlns:adec="http://schemas.microsoft.com/office/drawing/2017/decorative" val="1"/>
              </a:ext>
            </a:extLst>
          </p:cNvPr>
          <p:cNvSpPr/>
          <p:nvPr/>
        </p:nvSpPr>
        <p:spPr>
          <a:xfrm rot="8589632" flipH="1">
            <a:off x="1099777" y="3658432"/>
            <a:ext cx="3333652" cy="3236673"/>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2" name="תיבת טקסט 21">
            <a:extLst>
              <a:ext uri="{FF2B5EF4-FFF2-40B4-BE49-F238E27FC236}">
                <a16:creationId xmlns:a16="http://schemas.microsoft.com/office/drawing/2014/main" id="{ADA5A77F-675F-2293-172B-067F71802CF8}"/>
              </a:ext>
            </a:extLst>
          </p:cNvPr>
          <p:cNvSpPr txBox="1"/>
          <p:nvPr/>
        </p:nvSpPr>
        <p:spPr>
          <a:xfrm>
            <a:off x="1383058" y="4065575"/>
            <a:ext cx="2557432" cy="255454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 typeface="Arial"/>
              <a:buNone/>
              <a:tabLst/>
              <a:defRPr/>
            </a:pPr>
            <a:r>
              <a:rPr kumimoji="0" lang="he-IL" sz="2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לצד הבדיקה וגילויי האחריות נמשיך ונפתח את ליבנו לתכנים ולאנשים, ניתן אמון ונאמין בטוב, נזהה מסרים של חום אנושי, נדיבות, יופי והשראה ואותם ננצור ונשמור.</a:t>
            </a:r>
          </a:p>
        </p:txBody>
      </p:sp>
      <p:sp>
        <p:nvSpPr>
          <p:cNvPr id="10" name="Freeform 5">
            <a:extLst>
              <a:ext uri="{FF2B5EF4-FFF2-40B4-BE49-F238E27FC236}">
                <a16:creationId xmlns:a16="http://schemas.microsoft.com/office/drawing/2014/main" id="{63B83FF1-82A5-CDFF-9277-FB802675E573}"/>
              </a:ext>
              <a:ext uri="{C183D7F6-B498-43B3-948B-1728B52AA6E4}">
                <adec:decorative xmlns:adec="http://schemas.microsoft.com/office/drawing/2017/decorative" val="1"/>
              </a:ext>
            </a:extLst>
          </p:cNvPr>
          <p:cNvSpPr/>
          <p:nvPr/>
        </p:nvSpPr>
        <p:spPr>
          <a:xfrm rot="8589632" flipH="1">
            <a:off x="5391790" y="5865007"/>
            <a:ext cx="696774" cy="729804"/>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4">
              <a:duotone>
                <a:prstClr val="black"/>
                <a:schemeClr val="accent2">
                  <a:tint val="45000"/>
                  <a:satMod val="400000"/>
                </a:schemeClr>
              </a:duotone>
              <a:extLst>
                <a:ext uri="{96DAC541-7B7A-43D3-8B79-37D633B846F1}">
                  <asvg:svgBlip xmlns:asvg="http://schemas.microsoft.com/office/drawing/2016/SVG/main" r:embed="rId5"/>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2" name="Freeform 5">
            <a:extLst>
              <a:ext uri="{FF2B5EF4-FFF2-40B4-BE49-F238E27FC236}">
                <a16:creationId xmlns:a16="http://schemas.microsoft.com/office/drawing/2014/main" id="{9E3B25D8-8F25-EE37-24F0-33129C97D637}"/>
              </a:ext>
              <a:ext uri="{C183D7F6-B498-43B3-948B-1728B52AA6E4}">
                <adec:decorative xmlns:adec="http://schemas.microsoft.com/office/drawing/2017/decorative" val="1"/>
              </a:ext>
            </a:extLst>
          </p:cNvPr>
          <p:cNvSpPr/>
          <p:nvPr/>
        </p:nvSpPr>
        <p:spPr>
          <a:xfrm rot="8589632" flipH="1">
            <a:off x="11085498" y="4191147"/>
            <a:ext cx="696774" cy="729804"/>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4">
              <a:duotone>
                <a:prstClr val="black"/>
                <a:schemeClr val="accent2">
                  <a:tint val="45000"/>
                  <a:satMod val="400000"/>
                </a:schemeClr>
              </a:duotone>
              <a:extLst>
                <a:ext uri="{96DAC541-7B7A-43D3-8B79-37D633B846F1}">
                  <asvg:svgBlip xmlns:asvg="http://schemas.microsoft.com/office/drawing/2016/SVG/main" r:embed="rId5"/>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3" name="Freeform 5">
            <a:extLst>
              <a:ext uri="{FF2B5EF4-FFF2-40B4-BE49-F238E27FC236}">
                <a16:creationId xmlns:a16="http://schemas.microsoft.com/office/drawing/2014/main" id="{0BC869CC-1507-655D-5113-5972BAB4BD2F}"/>
              </a:ext>
              <a:ext uri="{C183D7F6-B498-43B3-948B-1728B52AA6E4}">
                <adec:decorative xmlns:adec="http://schemas.microsoft.com/office/drawing/2017/decorative" val="1"/>
              </a:ext>
            </a:extLst>
          </p:cNvPr>
          <p:cNvSpPr/>
          <p:nvPr/>
        </p:nvSpPr>
        <p:spPr>
          <a:xfrm rot="8589632" flipH="1">
            <a:off x="10609607" y="5042742"/>
            <a:ext cx="696774" cy="729804"/>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 name="Freeform 5">
            <a:extLst>
              <a:ext uri="{FF2B5EF4-FFF2-40B4-BE49-F238E27FC236}">
                <a16:creationId xmlns:a16="http://schemas.microsoft.com/office/drawing/2014/main" id="{361F3DA6-8B85-16E0-BF0C-31D18DC44B22}"/>
              </a:ext>
              <a:ext uri="{C183D7F6-B498-43B3-948B-1728B52AA6E4}">
                <adec:decorative xmlns:adec="http://schemas.microsoft.com/office/drawing/2017/decorative" val="1"/>
              </a:ext>
            </a:extLst>
          </p:cNvPr>
          <p:cNvSpPr/>
          <p:nvPr/>
        </p:nvSpPr>
        <p:spPr>
          <a:xfrm rot="8589632" flipH="1">
            <a:off x="4012251" y="388340"/>
            <a:ext cx="696774" cy="729804"/>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4">
              <a:duotone>
                <a:prstClr val="black"/>
                <a:schemeClr val="accent2">
                  <a:tint val="45000"/>
                  <a:satMod val="400000"/>
                </a:schemeClr>
              </a:duotone>
              <a:extLst>
                <a:ext uri="{96DAC541-7B7A-43D3-8B79-37D633B846F1}">
                  <asvg:svgBlip xmlns:asvg="http://schemas.microsoft.com/office/drawing/2016/SVG/main" r:embed="rId5"/>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17" name="גרפיקה 16">
            <a:extLst>
              <a:ext uri="{FF2B5EF4-FFF2-40B4-BE49-F238E27FC236}">
                <a16:creationId xmlns:a16="http://schemas.microsoft.com/office/drawing/2014/main" id="{12129BA2-906D-70E9-10B8-AB357A9F552B}"/>
              </a:ext>
              <a:ext uri="{C183D7F6-B498-43B3-948B-1728B52AA6E4}">
                <adec:decorative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42570" y="227328"/>
            <a:ext cx="914400" cy="914400"/>
          </a:xfrm>
          <a:prstGeom prst="rect">
            <a:avLst/>
          </a:prstGeom>
        </p:spPr>
      </p:pic>
      <p:sp>
        <p:nvSpPr>
          <p:cNvPr id="8" name="Freeform 5">
            <a:extLst>
              <a:ext uri="{FF2B5EF4-FFF2-40B4-BE49-F238E27FC236}">
                <a16:creationId xmlns:a16="http://schemas.microsoft.com/office/drawing/2014/main" id="{B3C29F61-85C5-F3B6-E39F-8F547EC94536}"/>
              </a:ext>
              <a:ext uri="{C183D7F6-B498-43B3-948B-1728B52AA6E4}">
                <adec:decorative xmlns:adec="http://schemas.microsoft.com/office/drawing/2017/decorative" val="1"/>
              </a:ext>
            </a:extLst>
          </p:cNvPr>
          <p:cNvSpPr/>
          <p:nvPr/>
        </p:nvSpPr>
        <p:spPr>
          <a:xfrm rot="8589632" flipH="1">
            <a:off x="198927" y="3256448"/>
            <a:ext cx="696774" cy="729804"/>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4">
              <a:duotone>
                <a:prstClr val="black"/>
                <a:schemeClr val="accent2">
                  <a:tint val="45000"/>
                  <a:satMod val="400000"/>
                </a:schemeClr>
              </a:duotone>
              <a:extLst>
                <a:ext uri="{96DAC541-7B7A-43D3-8B79-37D633B846F1}">
                  <asvg:svgBlip xmlns:asvg="http://schemas.microsoft.com/office/drawing/2016/SVG/main" r:embed="rId5"/>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5" name="חץ: למטה 14">
            <a:extLst>
              <a:ext uri="{FF2B5EF4-FFF2-40B4-BE49-F238E27FC236}">
                <a16:creationId xmlns:a16="http://schemas.microsoft.com/office/drawing/2014/main" id="{B05787C8-7B8B-08E8-E5D4-D8814E484EF4}"/>
              </a:ext>
              <a:ext uri="{C183D7F6-B498-43B3-948B-1728B52AA6E4}">
                <adec:decorative xmlns:adec="http://schemas.microsoft.com/office/drawing/2017/decorative" val="1"/>
              </a:ext>
            </a:extLst>
          </p:cNvPr>
          <p:cNvSpPr/>
          <p:nvPr/>
        </p:nvSpPr>
        <p:spPr>
          <a:xfrm rot="2570205">
            <a:off x="9112236" y="3146640"/>
            <a:ext cx="437184" cy="876786"/>
          </a:xfrm>
          <a:prstGeom prst="downArrow">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9" name="חץ: למטה 18">
            <a:extLst>
              <a:ext uri="{FF2B5EF4-FFF2-40B4-BE49-F238E27FC236}">
                <a16:creationId xmlns:a16="http://schemas.microsoft.com/office/drawing/2014/main" id="{EACCD695-5C38-48E1-5EBB-ED39254EBEA8}"/>
              </a:ext>
              <a:ext uri="{C183D7F6-B498-43B3-948B-1728B52AA6E4}">
                <adec:decorative xmlns:adec="http://schemas.microsoft.com/office/drawing/2017/decorative" val="1"/>
              </a:ext>
            </a:extLst>
          </p:cNvPr>
          <p:cNvSpPr/>
          <p:nvPr/>
        </p:nvSpPr>
        <p:spPr>
          <a:xfrm rot="6569605">
            <a:off x="6281669" y="3784475"/>
            <a:ext cx="437184" cy="1336728"/>
          </a:xfrm>
          <a:prstGeom prst="downArrow">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0" name="חץ: למטה 19">
            <a:extLst>
              <a:ext uri="{FF2B5EF4-FFF2-40B4-BE49-F238E27FC236}">
                <a16:creationId xmlns:a16="http://schemas.microsoft.com/office/drawing/2014/main" id="{71D93878-D2EB-04B2-C5DD-D4EBEA6B11B6}"/>
              </a:ext>
              <a:ext uri="{C183D7F6-B498-43B3-948B-1728B52AA6E4}">
                <adec:decorative xmlns:adec="http://schemas.microsoft.com/office/drawing/2017/decorative" val="1"/>
              </a:ext>
            </a:extLst>
          </p:cNvPr>
          <p:cNvSpPr/>
          <p:nvPr/>
        </p:nvSpPr>
        <p:spPr>
          <a:xfrm rot="6759430">
            <a:off x="3632585" y="1735324"/>
            <a:ext cx="437184" cy="1106314"/>
          </a:xfrm>
          <a:prstGeom prst="downArrow">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4" name="חץ: למטה 23">
            <a:extLst>
              <a:ext uri="{FF2B5EF4-FFF2-40B4-BE49-F238E27FC236}">
                <a16:creationId xmlns:a16="http://schemas.microsoft.com/office/drawing/2014/main" id="{CE713BA2-AC35-0EBC-3639-C13B45CD7338}"/>
              </a:ext>
              <a:ext uri="{C183D7F6-B498-43B3-948B-1728B52AA6E4}">
                <adec:decorative xmlns:adec="http://schemas.microsoft.com/office/drawing/2017/decorative" val="1"/>
              </a:ext>
            </a:extLst>
          </p:cNvPr>
          <p:cNvSpPr/>
          <p:nvPr/>
        </p:nvSpPr>
        <p:spPr>
          <a:xfrm rot="20001695">
            <a:off x="2218350" y="3021488"/>
            <a:ext cx="437184" cy="1106314"/>
          </a:xfrm>
          <a:prstGeom prst="downArrow">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629938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לבן 11">
            <a:extLst>
              <a:ext uri="{FF2B5EF4-FFF2-40B4-BE49-F238E27FC236}">
                <a16:creationId xmlns:a16="http://schemas.microsoft.com/office/drawing/2014/main" id="{9E8DDCA4-673A-338F-1D1E-7458FD03C4B9}"/>
              </a:ext>
              <a:ext uri="{C183D7F6-B498-43B3-948B-1728B52AA6E4}">
                <adec:decorative xmlns:adec="http://schemas.microsoft.com/office/drawing/2017/decorative" val="1"/>
              </a:ext>
            </a:extLst>
          </p:cNvPr>
          <p:cNvSpPr/>
          <p:nvPr/>
        </p:nvSpPr>
        <p:spPr>
          <a:xfrm>
            <a:off x="0" y="0"/>
            <a:ext cx="12192000" cy="159366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Freeform 2">
            <a:extLst>
              <a:ext uri="{C183D7F6-B498-43B3-948B-1728B52AA6E4}">
                <adec:decorative xmlns:adec="http://schemas.microsoft.com/office/drawing/2017/decorative" val="1"/>
              </a:ext>
            </a:extLst>
          </p:cNvPr>
          <p:cNvSpPr/>
          <p:nvPr/>
        </p:nvSpPr>
        <p:spPr>
          <a:xfrm>
            <a:off x="0" y="1593669"/>
            <a:ext cx="12192000" cy="5264331"/>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dirty="0"/>
          </a:p>
        </p:txBody>
      </p:sp>
      <p:sp>
        <p:nvSpPr>
          <p:cNvPr id="3" name="AutoShape 2">
            <a:extLst>
              <a:ext uri="{FF2B5EF4-FFF2-40B4-BE49-F238E27FC236}">
                <a16:creationId xmlns:a16="http://schemas.microsoft.com/office/drawing/2014/main" id="{52663DF3-F816-C035-AD72-27694BA227A7}"/>
              </a:ext>
              <a:ext uri="{C183D7F6-B498-43B3-948B-1728B52AA6E4}">
                <adec:decorative xmlns:adec="http://schemas.microsoft.com/office/drawing/2017/decorative" val="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0" name="כותרת 19">
            <a:extLst>
              <a:ext uri="{FF2B5EF4-FFF2-40B4-BE49-F238E27FC236}">
                <a16:creationId xmlns:a16="http://schemas.microsoft.com/office/drawing/2014/main" id="{5A6C3233-9A64-F68B-FEEC-B6586FE8534D}"/>
              </a:ext>
            </a:extLst>
          </p:cNvPr>
          <p:cNvSpPr txBox="1">
            <a:spLocks noGrp="1"/>
          </p:cNvSpPr>
          <p:nvPr>
            <p:ph type="title" idx="4294967295"/>
          </p:nvPr>
        </p:nvSpPr>
        <p:spPr>
          <a:xfrm>
            <a:off x="286789" y="-813155"/>
            <a:ext cx="10045148" cy="29854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4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Fact</a:t>
            </a:r>
            <a:r>
              <a:rPr kumimoji="0" lang="he-IL" sz="4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או </a:t>
            </a:r>
            <a:r>
              <a:rPr kumimoji="0" lang="en-US" sz="4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Fake</a:t>
            </a:r>
            <a:r>
              <a:rPr kumimoji="0" lang="he-IL" sz="4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בואו נשחק!</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4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2F3F121E-9D7E-0199-B0EA-72FF19D0EA1B}"/>
              </a:ext>
            </a:extLst>
          </p:cNvPr>
          <p:cNvSpPr txBox="1"/>
          <p:nvPr/>
        </p:nvSpPr>
        <p:spPr>
          <a:xfrm>
            <a:off x="6818274" y="2172278"/>
            <a:ext cx="4465225" cy="5016758"/>
          </a:xfrm>
          <a:prstGeom prst="rect">
            <a:avLst/>
          </a:prstGeom>
          <a:noFill/>
        </p:spPr>
        <p:txBody>
          <a:bodyPr wrap="square">
            <a:spAutoFit/>
          </a:bodyPr>
          <a:lstStyle/>
          <a:p>
            <a:pPr algn="ctr"/>
            <a:r>
              <a:rPr lang="he-IL" sz="2800" b="1" dirty="0">
                <a:latin typeface="Calibri" panose="020F0502020204030204" pitchFamily="34" charset="0"/>
                <a:cs typeface="Calibri" panose="020F0502020204030204" pitchFamily="34" charset="0"/>
              </a:rPr>
              <a:t>לפניכם כותרות שונות שפורסמו ברשת.</a:t>
            </a:r>
          </a:p>
          <a:p>
            <a:pPr algn="ctr"/>
            <a:endParaRPr lang="he-IL" sz="2800" b="1" dirty="0">
              <a:latin typeface="Calibri" panose="020F0502020204030204" pitchFamily="34" charset="0"/>
              <a:cs typeface="Calibri" panose="020F0502020204030204" pitchFamily="34" charset="0"/>
            </a:endParaRPr>
          </a:p>
          <a:p>
            <a:pPr algn="ctr"/>
            <a:r>
              <a:rPr lang="he-IL" sz="2800" b="1" dirty="0">
                <a:latin typeface="Calibri" panose="020F0502020204030204" pitchFamily="34" charset="0"/>
                <a:cs typeface="Calibri" panose="020F0502020204030204" pitchFamily="34" charset="0"/>
              </a:rPr>
              <a:t>בחנו האם מדובר ב</a:t>
            </a:r>
            <a:r>
              <a:rPr lang="en-US" sz="2800" b="1" dirty="0">
                <a:latin typeface="Calibri" panose="020F0502020204030204" pitchFamily="34" charset="0"/>
                <a:cs typeface="Calibri" panose="020F0502020204030204" pitchFamily="34" charset="0"/>
              </a:rPr>
              <a:t>Fact</a:t>
            </a:r>
            <a:r>
              <a:rPr lang="he-IL" sz="2800" b="1" dirty="0">
                <a:latin typeface="Calibri" panose="020F0502020204030204" pitchFamily="34" charset="0"/>
                <a:cs typeface="Calibri" panose="020F0502020204030204" pitchFamily="34" charset="0"/>
              </a:rPr>
              <a:t> או </a:t>
            </a:r>
            <a:r>
              <a:rPr lang="en-US" sz="2800" b="1" dirty="0">
                <a:latin typeface="Calibri" panose="020F0502020204030204" pitchFamily="34" charset="0"/>
                <a:cs typeface="Calibri" panose="020F0502020204030204" pitchFamily="34" charset="0"/>
              </a:rPr>
              <a:t>Fake</a:t>
            </a:r>
            <a:r>
              <a:rPr lang="he-IL" sz="2800" b="1" dirty="0">
                <a:latin typeface="Calibri" panose="020F0502020204030204" pitchFamily="34" charset="0"/>
                <a:cs typeface="Calibri" panose="020F0502020204030204" pitchFamily="34" charset="0"/>
              </a:rPr>
              <a:t> על פי כלי </a:t>
            </a:r>
            <a:r>
              <a:rPr lang="he-IL" sz="2800" b="1" dirty="0" err="1">
                <a:latin typeface="Calibri" panose="020F0502020204030204" pitchFamily="34" charset="0"/>
                <a:cs typeface="Calibri" panose="020F0502020204030204" pitchFamily="34" charset="0"/>
              </a:rPr>
              <a:t>החוס"ן</a:t>
            </a:r>
            <a:r>
              <a:rPr lang="he-IL" sz="2800" b="1" dirty="0">
                <a:latin typeface="Calibri" panose="020F0502020204030204" pitchFamily="34" charset="0"/>
                <a:cs typeface="Calibri" panose="020F0502020204030204" pitchFamily="34" charset="0"/>
              </a:rPr>
              <a:t> הדיגיטלי להתמודדות עם "</a:t>
            </a:r>
            <a:r>
              <a:rPr lang="he-IL" sz="2800" b="1" dirty="0" err="1">
                <a:latin typeface="Calibri" panose="020F0502020204030204" pitchFamily="34" charset="0"/>
                <a:cs typeface="Calibri" panose="020F0502020204030204" pitchFamily="34" charset="0"/>
              </a:rPr>
              <a:t>פייקניוז</a:t>
            </a:r>
            <a:r>
              <a:rPr lang="he-IL" sz="2800" b="1" dirty="0">
                <a:latin typeface="Calibri" panose="020F0502020204030204" pitchFamily="34" charset="0"/>
                <a:cs typeface="Calibri" panose="020F0502020204030204" pitchFamily="34" charset="0"/>
              </a:rPr>
              <a:t>":</a:t>
            </a:r>
          </a:p>
          <a:p>
            <a:pPr algn="ctr"/>
            <a:r>
              <a:rPr lang="he-IL" sz="2800" b="1" dirty="0">
                <a:solidFill>
                  <a:srgbClr val="C00000"/>
                </a:solidFill>
                <a:latin typeface="Calibri" panose="020F0502020204030204" pitchFamily="34" charset="0"/>
                <a:cs typeface="Calibri" panose="020F0502020204030204" pitchFamily="34" charset="0"/>
              </a:rPr>
              <a:t>ח- חוכמת </a:t>
            </a:r>
            <a:r>
              <a:rPr lang="he-IL" sz="2800" b="1" dirty="0" err="1">
                <a:solidFill>
                  <a:srgbClr val="C00000"/>
                </a:solidFill>
                <a:latin typeface="Calibri" panose="020F0502020204030204" pitchFamily="34" charset="0"/>
                <a:cs typeface="Calibri" panose="020F0502020204030204" pitchFamily="34" charset="0"/>
              </a:rPr>
              <a:t>ההגיון</a:t>
            </a:r>
            <a:endParaRPr lang="he-IL" sz="2800" b="1" dirty="0">
              <a:solidFill>
                <a:srgbClr val="C00000"/>
              </a:solidFill>
              <a:latin typeface="Calibri" panose="020F0502020204030204" pitchFamily="34" charset="0"/>
              <a:cs typeface="Calibri" panose="020F0502020204030204" pitchFamily="34" charset="0"/>
            </a:endParaRPr>
          </a:p>
          <a:p>
            <a:pPr algn="ctr"/>
            <a:r>
              <a:rPr lang="he-IL" sz="2800" b="1" dirty="0">
                <a:solidFill>
                  <a:srgbClr val="C00000"/>
                </a:solidFill>
                <a:latin typeface="Calibri" panose="020F0502020204030204" pitchFamily="34" charset="0"/>
                <a:cs typeface="Calibri" panose="020F0502020204030204" pitchFamily="34" charset="0"/>
              </a:rPr>
              <a:t>ו- ויראליות המידע</a:t>
            </a:r>
          </a:p>
          <a:p>
            <a:pPr algn="ctr"/>
            <a:r>
              <a:rPr lang="he-IL" sz="2800" b="1" dirty="0">
                <a:solidFill>
                  <a:srgbClr val="C00000"/>
                </a:solidFill>
                <a:latin typeface="Calibri" panose="020F0502020204030204" pitchFamily="34" charset="0"/>
                <a:cs typeface="Calibri" panose="020F0502020204030204" pitchFamily="34" charset="0"/>
              </a:rPr>
              <a:t>ס- סינון המידע</a:t>
            </a:r>
          </a:p>
          <a:p>
            <a:pPr algn="ctr"/>
            <a:r>
              <a:rPr lang="he-IL" sz="2800" b="1" dirty="0">
                <a:solidFill>
                  <a:srgbClr val="C00000"/>
                </a:solidFill>
                <a:latin typeface="Calibri" panose="020F0502020204030204" pitchFamily="34" charset="0"/>
                <a:cs typeface="Calibri" panose="020F0502020204030204" pitchFamily="34" charset="0"/>
              </a:rPr>
              <a:t>נ- נימנע מהפצה</a:t>
            </a:r>
          </a:p>
          <a:p>
            <a:pPr algn="ctr"/>
            <a:endParaRPr lang="he-IL" sz="4000" b="1" dirty="0">
              <a:latin typeface="Calibri" panose="020F0502020204030204" pitchFamily="34" charset="0"/>
              <a:cs typeface="Calibri" panose="020F0502020204030204" pitchFamily="34" charset="0"/>
            </a:endParaRPr>
          </a:p>
        </p:txBody>
      </p:sp>
      <p:sp>
        <p:nvSpPr>
          <p:cNvPr id="5" name="מלבן 4">
            <a:extLst>
              <a:ext uri="{FF2B5EF4-FFF2-40B4-BE49-F238E27FC236}">
                <a16:creationId xmlns:a16="http://schemas.microsoft.com/office/drawing/2014/main" id="{E09BA3B9-4E61-6107-66BE-672F04D25BFF}"/>
              </a:ext>
              <a:ext uri="{C183D7F6-B498-43B3-948B-1728B52AA6E4}">
                <adec:decorative xmlns:adec="http://schemas.microsoft.com/office/drawing/2017/decorative" val="1"/>
              </a:ext>
            </a:extLst>
          </p:cNvPr>
          <p:cNvSpPr/>
          <p:nvPr/>
        </p:nvSpPr>
        <p:spPr>
          <a:xfrm>
            <a:off x="1685110" y="2284680"/>
            <a:ext cx="3888184" cy="3658920"/>
          </a:xfrm>
          <a:prstGeom prst="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ln w="57150">
                <a:solidFill>
                  <a:srgbClr val="FFC000"/>
                </a:solidFill>
              </a:ln>
            </a:endParaRPr>
          </a:p>
        </p:txBody>
      </p:sp>
      <p:pic>
        <p:nvPicPr>
          <p:cNvPr id="6" name="Picture 2">
            <a:extLst>
              <a:ext uri="{FF2B5EF4-FFF2-40B4-BE49-F238E27FC236}">
                <a16:creationId xmlns:a16="http://schemas.microsoft.com/office/drawing/2014/main" id="{49F6C72E-9C1D-9FA7-FCF2-66E26A60AA6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96312">
            <a:off x="1380899" y="2989989"/>
            <a:ext cx="4496604" cy="2248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488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dirty="0"/>
          </a:p>
        </p:txBody>
      </p:sp>
      <p:sp>
        <p:nvSpPr>
          <p:cNvPr id="20" name="כותרת 19">
            <a:extLst>
              <a:ext uri="{FF2B5EF4-FFF2-40B4-BE49-F238E27FC236}">
                <a16:creationId xmlns:a16="http://schemas.microsoft.com/office/drawing/2014/main" id="{5A6C3233-9A64-F68B-FEEC-B6586FE8534D}"/>
              </a:ext>
            </a:extLst>
          </p:cNvPr>
          <p:cNvSpPr txBox="1">
            <a:spLocks noGrp="1"/>
          </p:cNvSpPr>
          <p:nvPr>
            <p:ph type="title" idx="4294967295"/>
          </p:nvPr>
        </p:nvSpPr>
        <p:spPr>
          <a:xfrm>
            <a:off x="1073426" y="-337738"/>
            <a:ext cx="10045148"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4000" b="1"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mn-ea"/>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Fake or Fact?</a:t>
            </a:r>
            <a:endParaRPr kumimoji="0" lang="he-IL" sz="4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7" name="תיבת טקסט 6">
            <a:extLst>
              <a:ext uri="{FF2B5EF4-FFF2-40B4-BE49-F238E27FC236}">
                <a16:creationId xmlns:a16="http://schemas.microsoft.com/office/drawing/2014/main" id="{B8914E12-A856-78CE-4592-57A9BBC0B612}"/>
              </a:ext>
            </a:extLst>
          </p:cNvPr>
          <p:cNvSpPr txBox="1"/>
          <p:nvPr/>
        </p:nvSpPr>
        <p:spPr>
          <a:xfrm>
            <a:off x="1073426" y="630941"/>
            <a:ext cx="10045148" cy="1384995"/>
          </a:xfrm>
          <a:prstGeom prst="rect">
            <a:avLst/>
          </a:prstGeom>
          <a:noFill/>
        </p:spPr>
        <p:txBody>
          <a:bodyPr wrap="square">
            <a:spAutoFit/>
          </a:bodyPr>
          <a:lstStyle/>
          <a:p>
            <a:pPr algn="ctr"/>
            <a:endParaRPr lang="he-IL" sz="2800" b="1" dirty="0">
              <a:latin typeface="Calibri" panose="020F0502020204030204" pitchFamily="34" charset="0"/>
              <a:cs typeface="Calibri" panose="020F0502020204030204" pitchFamily="34" charset="0"/>
            </a:endParaRPr>
          </a:p>
          <a:p>
            <a:pPr algn="ctr"/>
            <a:r>
              <a:rPr lang="he-IL" sz="2800" b="1" dirty="0">
                <a:latin typeface="Calibri" panose="020F0502020204030204" pitchFamily="34" charset="0"/>
                <a:cs typeface="Calibri" panose="020F0502020204030204" pitchFamily="34" charset="0"/>
              </a:rPr>
              <a:t>העובדים בכביש נתקלו במראה חריג: נחש אנקונדה ענק שנתפס עם חיה בבטנו.</a:t>
            </a:r>
          </a:p>
        </p:txBody>
      </p:sp>
      <p:pic>
        <p:nvPicPr>
          <p:cNvPr id="3" name="Picture 7" descr="נחש ענקי באמצע כביש">
            <a:extLst>
              <a:ext uri="{FF2B5EF4-FFF2-40B4-BE49-F238E27FC236}">
                <a16:creationId xmlns:a16="http://schemas.microsoft.com/office/drawing/2014/main" id="{6FEEF1B3-9B52-8898-231E-818332065225}"/>
              </a:ext>
            </a:extLst>
          </p:cNvPr>
          <p:cNvPicPr>
            <a:picLocks noChangeAspect="1"/>
          </p:cNvPicPr>
          <p:nvPr/>
        </p:nvPicPr>
        <p:blipFill>
          <a:blip r:embed="rId4"/>
          <a:stretch>
            <a:fillRect/>
          </a:stretch>
        </p:blipFill>
        <p:spPr>
          <a:xfrm>
            <a:off x="4317852" y="2277021"/>
            <a:ext cx="3556295" cy="1420858"/>
          </a:xfrm>
          <a:prstGeom prst="rect">
            <a:avLst/>
          </a:prstGeom>
          <a:ln>
            <a:noFill/>
          </a:ln>
          <a:effectLst>
            <a:softEdge rad="112500"/>
          </a:effectLst>
        </p:spPr>
      </p:pic>
      <p:sp>
        <p:nvSpPr>
          <p:cNvPr id="4" name="תיבת טקסט 3">
            <a:hlinkClick r:id="rId5" action="ppaction://hlinksldjump"/>
            <a:extLst>
              <a:ext uri="{FF2B5EF4-FFF2-40B4-BE49-F238E27FC236}">
                <a16:creationId xmlns:a16="http://schemas.microsoft.com/office/drawing/2014/main" id="{DB0E4BFE-121C-EAA9-95D1-6E1ADF6DCB5B}"/>
              </a:ext>
            </a:extLst>
          </p:cNvPr>
          <p:cNvSpPr txBox="1"/>
          <p:nvPr/>
        </p:nvSpPr>
        <p:spPr>
          <a:xfrm>
            <a:off x="1739633" y="4019851"/>
            <a:ext cx="3095897" cy="1969770"/>
          </a:xfrm>
          <a:prstGeom prst="rect">
            <a:avLst/>
          </a:prstGeom>
          <a:solidFill>
            <a:schemeClr val="accent2">
              <a:lumMod val="20000"/>
              <a:lumOff val="80000"/>
            </a:schemeClr>
          </a:solidFill>
          <a:ln w="57150">
            <a:solidFill>
              <a:schemeClr val="tx1"/>
            </a:solidFill>
          </a:ln>
        </p:spPr>
        <p:txBody>
          <a:bodyPr wrap="square" rtlCol="1">
            <a:spAutoFit/>
          </a:bodyPr>
          <a:lstStyle/>
          <a:p>
            <a:endParaRPr lang="he-IL" sz="4000" dirty="0"/>
          </a:p>
          <a:p>
            <a:pPr algn="ctr"/>
            <a:r>
              <a:rPr lang="en-US" sz="4000" b="1" dirty="0"/>
              <a:t>Fake</a:t>
            </a:r>
          </a:p>
          <a:p>
            <a:pPr algn="ctr"/>
            <a:endParaRPr lang="en-US" sz="1200" dirty="0"/>
          </a:p>
          <a:p>
            <a:pPr algn="ctr"/>
            <a:endParaRPr lang="en-US" sz="1200" dirty="0"/>
          </a:p>
          <a:p>
            <a:endParaRPr lang="he-IL" dirty="0"/>
          </a:p>
        </p:txBody>
      </p:sp>
      <p:sp>
        <p:nvSpPr>
          <p:cNvPr id="6" name="תיבת טקסט 5">
            <a:hlinkClick r:id="rId6" action="ppaction://hlinksldjump"/>
            <a:extLst>
              <a:ext uri="{FF2B5EF4-FFF2-40B4-BE49-F238E27FC236}">
                <a16:creationId xmlns:a16="http://schemas.microsoft.com/office/drawing/2014/main" id="{DCA828ED-E9BA-9B5B-40B1-817CA37052CD}"/>
              </a:ext>
            </a:extLst>
          </p:cNvPr>
          <p:cNvSpPr txBox="1"/>
          <p:nvPr/>
        </p:nvSpPr>
        <p:spPr>
          <a:xfrm>
            <a:off x="7356470" y="4045373"/>
            <a:ext cx="3095897" cy="1938992"/>
          </a:xfrm>
          <a:prstGeom prst="rect">
            <a:avLst/>
          </a:prstGeom>
          <a:solidFill>
            <a:schemeClr val="accent6">
              <a:lumMod val="20000"/>
              <a:lumOff val="80000"/>
            </a:schemeClr>
          </a:solidFill>
          <a:ln w="57150">
            <a:solidFill>
              <a:schemeClr val="tx1"/>
            </a:solidFill>
          </a:ln>
        </p:spPr>
        <p:txBody>
          <a:bodyPr wrap="square" rtlCol="1">
            <a:spAutoFit/>
          </a:bodyPr>
          <a:lstStyle/>
          <a:p>
            <a:pPr algn="ctr"/>
            <a:endParaRPr lang="en-US" sz="4000" b="1" dirty="0"/>
          </a:p>
          <a:p>
            <a:pPr algn="ctr"/>
            <a:r>
              <a:rPr lang="en-US" sz="4000" b="1" dirty="0"/>
              <a:t>Fact</a:t>
            </a:r>
          </a:p>
          <a:p>
            <a:pPr algn="ctr"/>
            <a:endParaRPr lang="en-US" sz="4000" b="1" dirty="0"/>
          </a:p>
        </p:txBody>
      </p:sp>
    </p:spTree>
    <p:extLst>
      <p:ext uri="{BB962C8B-B14F-4D97-AF65-F5344CB8AC3E}">
        <p14:creationId xmlns:p14="http://schemas.microsoft.com/office/powerpoint/2010/main" val="436424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dirty="0"/>
          </a:p>
        </p:txBody>
      </p:sp>
      <p:sp>
        <p:nvSpPr>
          <p:cNvPr id="7" name="כותרת 6">
            <a:extLst>
              <a:ext uri="{FF2B5EF4-FFF2-40B4-BE49-F238E27FC236}">
                <a16:creationId xmlns:a16="http://schemas.microsoft.com/office/drawing/2014/main" id="{B8914E12-A856-78CE-4592-57A9BBC0B612}"/>
              </a:ext>
            </a:extLst>
          </p:cNvPr>
          <p:cNvSpPr txBox="1">
            <a:spLocks noGrp="1"/>
          </p:cNvSpPr>
          <p:nvPr>
            <p:ph type="title" idx="4294967295"/>
          </p:nvPr>
        </p:nvSpPr>
        <p:spPr>
          <a:xfrm>
            <a:off x="1049383" y="1435481"/>
            <a:ext cx="10045148"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צדקתם!</a:t>
            </a: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התשובה הנכונה היא:</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DB0E4BFE-121C-EAA9-95D1-6E1ADF6DCB5B}"/>
              </a:ext>
            </a:extLst>
          </p:cNvPr>
          <p:cNvSpPr txBox="1"/>
          <p:nvPr/>
        </p:nvSpPr>
        <p:spPr>
          <a:xfrm>
            <a:off x="4524008" y="3055627"/>
            <a:ext cx="3095897" cy="1538883"/>
          </a:xfrm>
          <a:prstGeom prst="rect">
            <a:avLst/>
          </a:prstGeom>
          <a:solidFill>
            <a:schemeClr val="accent6">
              <a:lumMod val="60000"/>
              <a:lumOff val="40000"/>
            </a:schemeClr>
          </a:solidFill>
          <a:ln w="57150">
            <a:solidFill>
              <a:schemeClr val="tx1"/>
            </a:solidFill>
          </a:ln>
        </p:spPr>
        <p:txBody>
          <a:bodyPr wrap="square" rtlCol="1">
            <a:spAutoFit/>
          </a:bodyPr>
          <a:lstStyle/>
          <a:p>
            <a:endParaRPr lang="he-IL" dirty="0"/>
          </a:p>
          <a:p>
            <a:pPr algn="ctr"/>
            <a:r>
              <a:rPr lang="en-US" sz="4000" b="1" dirty="0"/>
              <a:t>Fake</a:t>
            </a:r>
          </a:p>
          <a:p>
            <a:endParaRPr lang="en-US" dirty="0"/>
          </a:p>
          <a:p>
            <a:endParaRPr lang="he-IL" dirty="0"/>
          </a:p>
        </p:txBody>
      </p:sp>
      <p:pic>
        <p:nvPicPr>
          <p:cNvPr id="4098" name="Picture 2">
            <a:extLst>
              <a:ext uri="{FF2B5EF4-FFF2-40B4-BE49-F238E27FC236}">
                <a16:creationId xmlns:a16="http://schemas.microsoft.com/office/drawing/2014/main" id="{0E50F28A-DC06-A08C-98C4-3E587DE765BA}"/>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2406" y="420188"/>
            <a:ext cx="2505891" cy="2505891"/>
          </a:xfrm>
          <a:prstGeom prst="rect">
            <a:avLst/>
          </a:prstGeom>
          <a:noFill/>
          <a:extLst>
            <a:ext uri="{909E8E84-426E-40DD-AFC4-6F175D3DCCD1}">
              <a14:hiddenFill xmlns:a14="http://schemas.microsoft.com/office/drawing/2010/main">
                <a:solidFill>
                  <a:srgbClr val="FFFFFF"/>
                </a:solidFill>
              </a14:hiddenFill>
            </a:ext>
          </a:extLst>
        </p:spPr>
      </p:pic>
      <p:sp>
        <p:nvSpPr>
          <p:cNvPr id="8" name="תיבת טקסט 7">
            <a:extLst>
              <a:ext uri="{FF2B5EF4-FFF2-40B4-BE49-F238E27FC236}">
                <a16:creationId xmlns:a16="http://schemas.microsoft.com/office/drawing/2014/main" id="{210906E5-1883-083F-72CC-382F4BD89968}"/>
              </a:ext>
            </a:extLst>
          </p:cNvPr>
          <p:cNvSpPr txBox="1"/>
          <p:nvPr/>
        </p:nvSpPr>
        <p:spPr>
          <a:xfrm>
            <a:off x="7013619" y="5352850"/>
            <a:ext cx="6093822" cy="523220"/>
          </a:xfrm>
          <a:prstGeom prst="rect">
            <a:avLst/>
          </a:prstGeom>
          <a:noFill/>
        </p:spPr>
        <p:txBody>
          <a:bodyPr wrap="square">
            <a:spAutoFit/>
          </a:bodyPr>
          <a:lstStyle/>
          <a:p>
            <a:pPr algn="ctr"/>
            <a:r>
              <a:rPr lang="he-IL" sz="2800" b="1" dirty="0">
                <a:latin typeface="Calibri" panose="020F0502020204030204" pitchFamily="34" charset="0"/>
                <a:cs typeface="Calibri" panose="020F0502020204030204" pitchFamily="34" charset="0"/>
              </a:rPr>
              <a:t>להרחבה </a:t>
            </a:r>
            <a:r>
              <a:rPr lang="he-IL" sz="2800" b="1" dirty="0">
                <a:latin typeface="Calibri" panose="020F0502020204030204" pitchFamily="34" charset="0"/>
                <a:cs typeface="Calibri" panose="020F0502020204030204" pitchFamily="34" charset="0"/>
                <a:hlinkClick r:id="rId5"/>
              </a:rPr>
              <a:t>ראו כאן</a:t>
            </a:r>
            <a:endParaRPr lang="he-IL" sz="2800" b="1" dirty="0">
              <a:latin typeface="Calibri" panose="020F0502020204030204" pitchFamily="34" charset="0"/>
              <a:cs typeface="Calibri" panose="020F0502020204030204" pitchFamily="34" charset="0"/>
            </a:endParaRPr>
          </a:p>
        </p:txBody>
      </p:sp>
      <p:sp>
        <p:nvSpPr>
          <p:cNvPr id="9" name="תיבת טקסט 8">
            <a:extLst>
              <a:ext uri="{FF2B5EF4-FFF2-40B4-BE49-F238E27FC236}">
                <a16:creationId xmlns:a16="http://schemas.microsoft.com/office/drawing/2014/main" id="{CA861554-FA37-9E81-600A-E9A80DA137AA}"/>
              </a:ext>
            </a:extLst>
          </p:cNvPr>
          <p:cNvSpPr txBox="1"/>
          <p:nvPr/>
        </p:nvSpPr>
        <p:spPr>
          <a:xfrm>
            <a:off x="-236268" y="5352850"/>
            <a:ext cx="6093822" cy="523220"/>
          </a:xfrm>
          <a:prstGeom prst="rect">
            <a:avLst/>
          </a:prstGeom>
          <a:noFill/>
        </p:spPr>
        <p:txBody>
          <a:bodyPr wrap="square">
            <a:spAutoFit/>
          </a:bodyPr>
          <a:lstStyle/>
          <a:p>
            <a:pPr algn="ctr"/>
            <a:r>
              <a:rPr lang="he-IL" sz="2800" b="1" dirty="0">
                <a:latin typeface="Calibri" panose="020F0502020204030204" pitchFamily="34" charset="0"/>
                <a:cs typeface="Calibri" panose="020F0502020204030204" pitchFamily="34" charset="0"/>
                <a:hlinkClick r:id="rId6" action="ppaction://hlinksldjump"/>
              </a:rPr>
              <a:t>חזרה למשחק</a:t>
            </a:r>
            <a:endParaRPr lang="he-IL"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3881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dirty="0"/>
          </a:p>
        </p:txBody>
      </p:sp>
      <p:sp>
        <p:nvSpPr>
          <p:cNvPr id="7" name="כותרת 6">
            <a:extLst>
              <a:ext uri="{FF2B5EF4-FFF2-40B4-BE49-F238E27FC236}">
                <a16:creationId xmlns:a16="http://schemas.microsoft.com/office/drawing/2014/main" id="{B8914E12-A856-78CE-4592-57A9BBC0B612}"/>
              </a:ext>
            </a:extLst>
          </p:cNvPr>
          <p:cNvSpPr txBox="1">
            <a:spLocks noGrp="1"/>
          </p:cNvSpPr>
          <p:nvPr>
            <p:ph type="title" idx="4294967295"/>
          </p:nvPr>
        </p:nvSpPr>
        <p:spPr>
          <a:xfrm>
            <a:off x="1049383" y="1435481"/>
            <a:ext cx="10045148"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טעות!</a:t>
            </a: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התשובה הנכונה היא:</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DB0E4BFE-121C-EAA9-95D1-6E1ADF6DCB5B}"/>
              </a:ext>
            </a:extLst>
          </p:cNvPr>
          <p:cNvSpPr txBox="1"/>
          <p:nvPr/>
        </p:nvSpPr>
        <p:spPr>
          <a:xfrm>
            <a:off x="4524008" y="3055627"/>
            <a:ext cx="3095897" cy="1538883"/>
          </a:xfrm>
          <a:prstGeom prst="rect">
            <a:avLst/>
          </a:prstGeom>
          <a:solidFill>
            <a:srgbClr val="FF7C80"/>
          </a:solidFill>
          <a:ln w="57150">
            <a:solidFill>
              <a:schemeClr val="tx1"/>
            </a:solidFill>
          </a:ln>
        </p:spPr>
        <p:txBody>
          <a:bodyPr wrap="square" rtlCol="1">
            <a:spAutoFit/>
          </a:bodyPr>
          <a:lstStyle/>
          <a:p>
            <a:endParaRPr lang="he-IL" dirty="0"/>
          </a:p>
          <a:p>
            <a:pPr algn="ctr"/>
            <a:r>
              <a:rPr lang="en-US" sz="4000" b="1" dirty="0"/>
              <a:t>Fake</a:t>
            </a:r>
          </a:p>
          <a:p>
            <a:endParaRPr lang="en-US" dirty="0"/>
          </a:p>
          <a:p>
            <a:endParaRPr lang="he-IL" dirty="0"/>
          </a:p>
        </p:txBody>
      </p:sp>
      <p:sp>
        <p:nvSpPr>
          <p:cNvPr id="8" name="תיבת טקסט 7">
            <a:extLst>
              <a:ext uri="{FF2B5EF4-FFF2-40B4-BE49-F238E27FC236}">
                <a16:creationId xmlns:a16="http://schemas.microsoft.com/office/drawing/2014/main" id="{210906E5-1883-083F-72CC-382F4BD89968}"/>
              </a:ext>
            </a:extLst>
          </p:cNvPr>
          <p:cNvSpPr txBox="1"/>
          <p:nvPr/>
        </p:nvSpPr>
        <p:spPr>
          <a:xfrm>
            <a:off x="7357606" y="5533591"/>
            <a:ext cx="6093822" cy="523220"/>
          </a:xfrm>
          <a:prstGeom prst="rect">
            <a:avLst/>
          </a:prstGeom>
          <a:noFill/>
        </p:spPr>
        <p:txBody>
          <a:bodyPr wrap="square">
            <a:spAutoFit/>
          </a:bodyPr>
          <a:lstStyle/>
          <a:p>
            <a:pPr algn="ctr"/>
            <a:r>
              <a:rPr lang="he-IL" sz="2800" b="1" dirty="0">
                <a:latin typeface="Calibri" panose="020F0502020204030204" pitchFamily="34" charset="0"/>
                <a:cs typeface="Calibri" panose="020F0502020204030204" pitchFamily="34" charset="0"/>
              </a:rPr>
              <a:t>להרחבה </a:t>
            </a:r>
            <a:r>
              <a:rPr lang="he-IL" sz="2800" b="1" dirty="0">
                <a:latin typeface="Calibri" panose="020F0502020204030204" pitchFamily="34" charset="0"/>
                <a:cs typeface="Calibri" panose="020F0502020204030204" pitchFamily="34" charset="0"/>
                <a:hlinkClick r:id="rId4"/>
              </a:rPr>
              <a:t>ראו כאן</a:t>
            </a:r>
            <a:endParaRPr lang="he-IL" sz="2800" b="1" dirty="0">
              <a:latin typeface="Calibri" panose="020F0502020204030204" pitchFamily="34" charset="0"/>
              <a:cs typeface="Calibri" panose="020F0502020204030204" pitchFamily="34" charset="0"/>
            </a:endParaRPr>
          </a:p>
        </p:txBody>
      </p:sp>
      <p:sp>
        <p:nvSpPr>
          <p:cNvPr id="3" name="תיבת טקסט 2">
            <a:extLst>
              <a:ext uri="{FF2B5EF4-FFF2-40B4-BE49-F238E27FC236}">
                <a16:creationId xmlns:a16="http://schemas.microsoft.com/office/drawing/2014/main" id="{74D30C16-D5E1-E5F5-0EDA-B02F5608F2AB}"/>
              </a:ext>
            </a:extLst>
          </p:cNvPr>
          <p:cNvSpPr txBox="1"/>
          <p:nvPr/>
        </p:nvSpPr>
        <p:spPr>
          <a:xfrm>
            <a:off x="-863286" y="5672575"/>
            <a:ext cx="6093822" cy="523220"/>
          </a:xfrm>
          <a:prstGeom prst="rect">
            <a:avLst/>
          </a:prstGeom>
          <a:noFill/>
        </p:spPr>
        <p:txBody>
          <a:bodyPr wrap="square">
            <a:spAutoFit/>
          </a:bodyPr>
          <a:lstStyle/>
          <a:p>
            <a:pPr algn="ctr"/>
            <a:r>
              <a:rPr lang="he-IL" sz="2800" b="1" dirty="0">
                <a:latin typeface="Calibri" panose="020F0502020204030204" pitchFamily="34" charset="0"/>
                <a:cs typeface="Calibri" panose="020F0502020204030204" pitchFamily="34" charset="0"/>
                <a:hlinkClick r:id="rId5" action="ppaction://hlinksldjump"/>
              </a:rPr>
              <a:t>חזרה למשחק</a:t>
            </a:r>
            <a:endParaRPr lang="he-IL" sz="2800" b="1" dirty="0">
              <a:latin typeface="Calibri" panose="020F0502020204030204" pitchFamily="34" charset="0"/>
              <a:cs typeface="Calibri" panose="020F0502020204030204" pitchFamily="34" charset="0"/>
            </a:endParaRPr>
          </a:p>
        </p:txBody>
      </p:sp>
      <p:pic>
        <p:nvPicPr>
          <p:cNvPr id="5122" name="Picture 2">
            <a:extLst>
              <a:ext uri="{FF2B5EF4-FFF2-40B4-BE49-F238E27FC236}">
                <a16:creationId xmlns:a16="http://schemas.microsoft.com/office/drawing/2014/main" id="{EF9921D2-657B-7EBC-8F4E-D2EF4F45CE32}"/>
              </a:ext>
              <a:ext uri="{C183D7F6-B498-43B3-948B-1728B52AA6E4}">
                <adec:decorative xmlns:adec="http://schemas.microsoft.com/office/drawing/2017/decorative" val="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5807" y="440214"/>
            <a:ext cx="2705553" cy="2263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499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dirty="0"/>
          </a:p>
        </p:txBody>
      </p:sp>
      <p:sp>
        <p:nvSpPr>
          <p:cNvPr id="20" name="כותרת 19">
            <a:extLst>
              <a:ext uri="{FF2B5EF4-FFF2-40B4-BE49-F238E27FC236}">
                <a16:creationId xmlns:a16="http://schemas.microsoft.com/office/drawing/2014/main" id="{5A6C3233-9A64-F68B-FEEC-B6586FE8534D}"/>
              </a:ext>
            </a:extLst>
          </p:cNvPr>
          <p:cNvSpPr txBox="1">
            <a:spLocks noGrp="1"/>
          </p:cNvSpPr>
          <p:nvPr>
            <p:ph type="title" idx="4294967295"/>
          </p:nvPr>
        </p:nvSpPr>
        <p:spPr>
          <a:xfrm>
            <a:off x="1073426" y="-337738"/>
            <a:ext cx="10045148"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4000" b="1"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mn-ea"/>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Fake or Fact?</a:t>
            </a:r>
            <a:endParaRPr kumimoji="0" lang="he-IL" sz="4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3" name="תיבת טקסט 2">
            <a:extLst>
              <a:ext uri="{FF2B5EF4-FFF2-40B4-BE49-F238E27FC236}">
                <a16:creationId xmlns:a16="http://schemas.microsoft.com/office/drawing/2014/main" id="{6A274D1D-A405-FD4A-FDDE-7450E795810E}"/>
              </a:ext>
            </a:extLst>
          </p:cNvPr>
          <p:cNvSpPr txBox="1"/>
          <p:nvPr/>
        </p:nvSpPr>
        <p:spPr>
          <a:xfrm>
            <a:off x="1219200" y="742575"/>
            <a:ext cx="10045148" cy="1384995"/>
          </a:xfrm>
          <a:prstGeom prst="rect">
            <a:avLst/>
          </a:prstGeom>
          <a:noFill/>
        </p:spPr>
        <p:txBody>
          <a:bodyPr wrap="square">
            <a:spAutoFit/>
          </a:bodyPr>
          <a:lstStyle/>
          <a:p>
            <a:pPr algn="ctr"/>
            <a:endParaRPr lang="he-IL" sz="2800" b="1" dirty="0">
              <a:latin typeface="Calibri" panose="020F0502020204030204" pitchFamily="34" charset="0"/>
              <a:cs typeface="Calibri" panose="020F0502020204030204" pitchFamily="34" charset="0"/>
            </a:endParaRPr>
          </a:p>
          <a:p>
            <a:pPr algn="ctr"/>
            <a:r>
              <a:rPr lang="he-IL" sz="2800" b="1" dirty="0">
                <a:solidFill>
                  <a:srgbClr val="000000"/>
                </a:solidFill>
                <a:effectLst/>
                <a:latin typeface="ReformaNarrowRegular"/>
              </a:rPr>
              <a:t>חוקרים באוניברסיטת דרום אוסטרליה גילו כי הזזת שרירי הפנים בתנועת חיוך גורמת לחשיבה חיובית יותר לאורך זמן</a:t>
            </a:r>
            <a:endParaRPr lang="he-IL" sz="2800" b="1" dirty="0">
              <a:latin typeface="Calibri" panose="020F0502020204030204" pitchFamily="34" charset="0"/>
              <a:cs typeface="Calibri" panose="020F0502020204030204" pitchFamily="34" charset="0"/>
            </a:endParaRPr>
          </a:p>
        </p:txBody>
      </p:sp>
      <p:sp>
        <p:nvSpPr>
          <p:cNvPr id="4" name="תיבת טקסט 3">
            <a:hlinkClick r:id="rId4" action="ppaction://hlinksldjump"/>
            <a:extLst>
              <a:ext uri="{FF2B5EF4-FFF2-40B4-BE49-F238E27FC236}">
                <a16:creationId xmlns:a16="http://schemas.microsoft.com/office/drawing/2014/main" id="{DB0E4BFE-121C-EAA9-95D1-6E1ADF6DCB5B}"/>
              </a:ext>
            </a:extLst>
          </p:cNvPr>
          <p:cNvSpPr txBox="1"/>
          <p:nvPr/>
        </p:nvSpPr>
        <p:spPr>
          <a:xfrm>
            <a:off x="1562100" y="4014595"/>
            <a:ext cx="3095897" cy="2000548"/>
          </a:xfrm>
          <a:prstGeom prst="rect">
            <a:avLst/>
          </a:prstGeom>
          <a:solidFill>
            <a:schemeClr val="accent2">
              <a:lumMod val="20000"/>
              <a:lumOff val="80000"/>
            </a:schemeClr>
          </a:solidFill>
          <a:ln w="57150">
            <a:solidFill>
              <a:schemeClr val="tx1"/>
            </a:solidFill>
          </a:ln>
        </p:spPr>
        <p:txBody>
          <a:bodyPr wrap="square" rtlCol="1">
            <a:spAutoFit/>
          </a:bodyPr>
          <a:lstStyle/>
          <a:p>
            <a:endParaRPr lang="en-US" dirty="0"/>
          </a:p>
          <a:p>
            <a:endParaRPr lang="he-IL" dirty="0"/>
          </a:p>
          <a:p>
            <a:pPr algn="ctr"/>
            <a:r>
              <a:rPr lang="en-US" sz="4000" b="1" dirty="0"/>
              <a:t>Fake</a:t>
            </a:r>
          </a:p>
          <a:p>
            <a:endParaRPr lang="en-US" dirty="0"/>
          </a:p>
          <a:p>
            <a:endParaRPr lang="he-IL" sz="1000" dirty="0"/>
          </a:p>
          <a:p>
            <a:endParaRPr lang="he-IL" dirty="0"/>
          </a:p>
        </p:txBody>
      </p:sp>
      <p:sp>
        <p:nvSpPr>
          <p:cNvPr id="6" name="תיבת טקסט 5">
            <a:hlinkClick r:id="rId5" action="ppaction://hlinksldjump"/>
            <a:extLst>
              <a:ext uri="{FF2B5EF4-FFF2-40B4-BE49-F238E27FC236}">
                <a16:creationId xmlns:a16="http://schemas.microsoft.com/office/drawing/2014/main" id="{DCA828ED-E9BA-9B5B-40B1-817CA37052CD}"/>
              </a:ext>
            </a:extLst>
          </p:cNvPr>
          <p:cNvSpPr txBox="1"/>
          <p:nvPr/>
        </p:nvSpPr>
        <p:spPr>
          <a:xfrm>
            <a:off x="7356470" y="4045373"/>
            <a:ext cx="3095897" cy="1938992"/>
          </a:xfrm>
          <a:prstGeom prst="rect">
            <a:avLst/>
          </a:prstGeom>
          <a:solidFill>
            <a:schemeClr val="accent6">
              <a:lumMod val="20000"/>
              <a:lumOff val="80000"/>
            </a:schemeClr>
          </a:solidFill>
          <a:ln w="57150">
            <a:solidFill>
              <a:schemeClr val="tx1"/>
            </a:solidFill>
          </a:ln>
        </p:spPr>
        <p:txBody>
          <a:bodyPr wrap="square" rtlCol="1">
            <a:spAutoFit/>
          </a:bodyPr>
          <a:lstStyle/>
          <a:p>
            <a:pPr algn="ctr"/>
            <a:endParaRPr lang="en-US" sz="4000" b="1" dirty="0"/>
          </a:p>
          <a:p>
            <a:pPr algn="ctr"/>
            <a:r>
              <a:rPr lang="en-US" sz="4000" b="1" dirty="0"/>
              <a:t>Fact</a:t>
            </a:r>
          </a:p>
          <a:p>
            <a:pPr algn="ctr"/>
            <a:endParaRPr lang="en-US" sz="4000" b="1" dirty="0"/>
          </a:p>
        </p:txBody>
      </p:sp>
      <p:pic>
        <p:nvPicPr>
          <p:cNvPr id="13314" name="Picture 2">
            <a:extLst>
              <a:ext uri="{FF2B5EF4-FFF2-40B4-BE49-F238E27FC236}">
                <a16:creationId xmlns:a16="http://schemas.microsoft.com/office/drawing/2014/main" id="{806C24C5-DEBC-8E87-B41D-FBAF594F1101}"/>
              </a:ext>
              <a:ext uri="{C183D7F6-B498-43B3-948B-1728B52AA6E4}">
                <adec:decorative xmlns:adec="http://schemas.microsoft.com/office/drawing/2017/decorative" val="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66013" y="2721764"/>
            <a:ext cx="2551521" cy="1251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52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dirty="0"/>
          </a:p>
        </p:txBody>
      </p:sp>
      <p:sp>
        <p:nvSpPr>
          <p:cNvPr id="7" name="כותרת 6">
            <a:extLst>
              <a:ext uri="{FF2B5EF4-FFF2-40B4-BE49-F238E27FC236}">
                <a16:creationId xmlns:a16="http://schemas.microsoft.com/office/drawing/2014/main" id="{B8914E12-A856-78CE-4592-57A9BBC0B612}"/>
              </a:ext>
            </a:extLst>
          </p:cNvPr>
          <p:cNvSpPr txBox="1">
            <a:spLocks noGrp="1"/>
          </p:cNvSpPr>
          <p:nvPr>
            <p:ph type="title" idx="4294967295"/>
          </p:nvPr>
        </p:nvSpPr>
        <p:spPr>
          <a:xfrm>
            <a:off x="1049383" y="1435481"/>
            <a:ext cx="10045148"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צדקתם!</a:t>
            </a: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התשובה הנכונה היא:</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DB0E4BFE-121C-EAA9-95D1-6E1ADF6DCB5B}"/>
              </a:ext>
            </a:extLst>
          </p:cNvPr>
          <p:cNvSpPr txBox="1"/>
          <p:nvPr/>
        </p:nvSpPr>
        <p:spPr>
          <a:xfrm>
            <a:off x="4524008" y="3055627"/>
            <a:ext cx="3095897" cy="1538883"/>
          </a:xfrm>
          <a:prstGeom prst="rect">
            <a:avLst/>
          </a:prstGeom>
          <a:solidFill>
            <a:schemeClr val="accent6">
              <a:lumMod val="60000"/>
              <a:lumOff val="40000"/>
            </a:schemeClr>
          </a:solidFill>
          <a:ln w="57150">
            <a:solidFill>
              <a:schemeClr val="tx1"/>
            </a:solidFill>
          </a:ln>
        </p:spPr>
        <p:txBody>
          <a:bodyPr wrap="square" rtlCol="1">
            <a:spAutoFit/>
          </a:bodyPr>
          <a:lstStyle/>
          <a:p>
            <a:endParaRPr lang="he-IL" dirty="0"/>
          </a:p>
          <a:p>
            <a:pPr algn="ctr"/>
            <a:r>
              <a:rPr lang="en-US" sz="4000" b="1" dirty="0"/>
              <a:t>Fact</a:t>
            </a:r>
          </a:p>
          <a:p>
            <a:endParaRPr lang="en-US" dirty="0"/>
          </a:p>
          <a:p>
            <a:endParaRPr lang="he-IL" dirty="0"/>
          </a:p>
        </p:txBody>
      </p:sp>
      <p:pic>
        <p:nvPicPr>
          <p:cNvPr id="4098" name="Picture 2">
            <a:extLst>
              <a:ext uri="{FF2B5EF4-FFF2-40B4-BE49-F238E27FC236}">
                <a16:creationId xmlns:a16="http://schemas.microsoft.com/office/drawing/2014/main" id="{0E50F28A-DC06-A08C-98C4-3E587DE765BA}"/>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2406" y="420188"/>
            <a:ext cx="2505891" cy="2505891"/>
          </a:xfrm>
          <a:prstGeom prst="rect">
            <a:avLst/>
          </a:prstGeom>
          <a:noFill/>
          <a:extLst>
            <a:ext uri="{909E8E84-426E-40DD-AFC4-6F175D3DCCD1}">
              <a14:hiddenFill xmlns:a14="http://schemas.microsoft.com/office/drawing/2010/main">
                <a:solidFill>
                  <a:srgbClr val="FFFFFF"/>
                </a:solidFill>
              </a14:hiddenFill>
            </a:ext>
          </a:extLst>
        </p:spPr>
      </p:pic>
      <p:sp>
        <p:nvSpPr>
          <p:cNvPr id="8" name="תיבת טקסט 7">
            <a:extLst>
              <a:ext uri="{FF2B5EF4-FFF2-40B4-BE49-F238E27FC236}">
                <a16:creationId xmlns:a16="http://schemas.microsoft.com/office/drawing/2014/main" id="{210906E5-1883-083F-72CC-382F4BD89968}"/>
              </a:ext>
            </a:extLst>
          </p:cNvPr>
          <p:cNvSpPr txBox="1"/>
          <p:nvPr/>
        </p:nvSpPr>
        <p:spPr>
          <a:xfrm>
            <a:off x="7004909" y="5422519"/>
            <a:ext cx="6093822" cy="523220"/>
          </a:xfrm>
          <a:prstGeom prst="rect">
            <a:avLst/>
          </a:prstGeom>
          <a:noFill/>
        </p:spPr>
        <p:txBody>
          <a:bodyPr wrap="square">
            <a:spAutoFit/>
          </a:bodyPr>
          <a:lstStyle/>
          <a:p>
            <a:pPr algn="ctr"/>
            <a:r>
              <a:rPr lang="he-IL" sz="2800" b="1" dirty="0">
                <a:latin typeface="Calibri" panose="020F0502020204030204" pitchFamily="34" charset="0"/>
                <a:cs typeface="Calibri" panose="020F0502020204030204" pitchFamily="34" charset="0"/>
              </a:rPr>
              <a:t>להרחבה </a:t>
            </a:r>
            <a:r>
              <a:rPr lang="he-IL" sz="2800" b="1" dirty="0">
                <a:latin typeface="Calibri" panose="020F0502020204030204" pitchFamily="34" charset="0"/>
                <a:cs typeface="Calibri" panose="020F0502020204030204" pitchFamily="34" charset="0"/>
                <a:hlinkClick r:id="rId5"/>
              </a:rPr>
              <a:t>ראו כאן</a:t>
            </a:r>
            <a:endParaRPr lang="he-IL" sz="2800" b="1" dirty="0">
              <a:latin typeface="Calibri" panose="020F0502020204030204" pitchFamily="34" charset="0"/>
              <a:cs typeface="Calibri" panose="020F0502020204030204" pitchFamily="34" charset="0"/>
            </a:endParaRPr>
          </a:p>
        </p:txBody>
      </p:sp>
      <p:sp>
        <p:nvSpPr>
          <p:cNvPr id="3" name="תיבת טקסט 2">
            <a:extLst>
              <a:ext uri="{FF2B5EF4-FFF2-40B4-BE49-F238E27FC236}">
                <a16:creationId xmlns:a16="http://schemas.microsoft.com/office/drawing/2014/main" id="{7305A483-0082-F226-AA28-BEF0E375C03B}"/>
              </a:ext>
            </a:extLst>
          </p:cNvPr>
          <p:cNvSpPr txBox="1"/>
          <p:nvPr/>
        </p:nvSpPr>
        <p:spPr>
          <a:xfrm>
            <a:off x="351560" y="5516173"/>
            <a:ext cx="6093822" cy="523220"/>
          </a:xfrm>
          <a:prstGeom prst="rect">
            <a:avLst/>
          </a:prstGeom>
          <a:noFill/>
        </p:spPr>
        <p:txBody>
          <a:bodyPr wrap="square">
            <a:spAutoFit/>
          </a:bodyPr>
          <a:lstStyle/>
          <a:p>
            <a:pPr algn="ctr"/>
            <a:r>
              <a:rPr lang="he-IL" sz="2800" b="1" dirty="0">
                <a:latin typeface="Calibri" panose="020F0502020204030204" pitchFamily="34" charset="0"/>
                <a:cs typeface="Calibri" panose="020F0502020204030204" pitchFamily="34" charset="0"/>
                <a:hlinkClick r:id="rId6" action="ppaction://hlinksldjump"/>
              </a:rPr>
              <a:t>חזרה למשחק</a:t>
            </a:r>
            <a:endParaRPr lang="he-IL"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5902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dirty="0"/>
          </a:p>
        </p:txBody>
      </p:sp>
      <p:sp>
        <p:nvSpPr>
          <p:cNvPr id="7" name="כותרת 6">
            <a:extLst>
              <a:ext uri="{FF2B5EF4-FFF2-40B4-BE49-F238E27FC236}">
                <a16:creationId xmlns:a16="http://schemas.microsoft.com/office/drawing/2014/main" id="{B8914E12-A856-78CE-4592-57A9BBC0B612}"/>
              </a:ext>
            </a:extLst>
          </p:cNvPr>
          <p:cNvSpPr txBox="1">
            <a:spLocks noGrp="1"/>
          </p:cNvSpPr>
          <p:nvPr>
            <p:ph type="title" idx="4294967295"/>
          </p:nvPr>
        </p:nvSpPr>
        <p:spPr>
          <a:xfrm>
            <a:off x="1049383" y="1435481"/>
            <a:ext cx="10045148"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טעות!</a:t>
            </a: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התשובה הנכונה היא:</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DB0E4BFE-121C-EAA9-95D1-6E1ADF6DCB5B}"/>
              </a:ext>
            </a:extLst>
          </p:cNvPr>
          <p:cNvSpPr txBox="1"/>
          <p:nvPr/>
        </p:nvSpPr>
        <p:spPr>
          <a:xfrm>
            <a:off x="4524008" y="3055627"/>
            <a:ext cx="3095897" cy="1538883"/>
          </a:xfrm>
          <a:prstGeom prst="rect">
            <a:avLst/>
          </a:prstGeom>
          <a:solidFill>
            <a:srgbClr val="FF7C80"/>
          </a:solidFill>
          <a:ln w="57150">
            <a:solidFill>
              <a:schemeClr val="tx1"/>
            </a:solidFill>
          </a:ln>
        </p:spPr>
        <p:txBody>
          <a:bodyPr wrap="square" rtlCol="1">
            <a:spAutoFit/>
          </a:bodyPr>
          <a:lstStyle/>
          <a:p>
            <a:endParaRPr lang="he-IL" dirty="0"/>
          </a:p>
          <a:p>
            <a:pPr algn="ctr"/>
            <a:r>
              <a:rPr lang="en-US" sz="4000" b="1" dirty="0"/>
              <a:t>Fact</a:t>
            </a:r>
          </a:p>
          <a:p>
            <a:endParaRPr lang="en-US" dirty="0"/>
          </a:p>
          <a:p>
            <a:endParaRPr lang="he-IL" dirty="0"/>
          </a:p>
        </p:txBody>
      </p:sp>
      <p:sp>
        <p:nvSpPr>
          <p:cNvPr id="8" name="תיבת טקסט 7">
            <a:extLst>
              <a:ext uri="{FF2B5EF4-FFF2-40B4-BE49-F238E27FC236}">
                <a16:creationId xmlns:a16="http://schemas.microsoft.com/office/drawing/2014/main" id="{210906E5-1883-083F-72CC-382F4BD89968}"/>
              </a:ext>
            </a:extLst>
          </p:cNvPr>
          <p:cNvSpPr txBox="1"/>
          <p:nvPr/>
        </p:nvSpPr>
        <p:spPr>
          <a:xfrm>
            <a:off x="7279229" y="5533591"/>
            <a:ext cx="6093822" cy="523220"/>
          </a:xfrm>
          <a:prstGeom prst="rect">
            <a:avLst/>
          </a:prstGeom>
          <a:noFill/>
        </p:spPr>
        <p:txBody>
          <a:bodyPr wrap="square">
            <a:spAutoFit/>
          </a:bodyPr>
          <a:lstStyle/>
          <a:p>
            <a:pPr algn="ctr"/>
            <a:r>
              <a:rPr lang="he-IL" sz="2800" b="1" dirty="0">
                <a:latin typeface="Calibri" panose="020F0502020204030204" pitchFamily="34" charset="0"/>
                <a:cs typeface="Calibri" panose="020F0502020204030204" pitchFamily="34" charset="0"/>
              </a:rPr>
              <a:t>להרחבה </a:t>
            </a:r>
            <a:r>
              <a:rPr lang="he-IL" sz="2800" b="1" dirty="0">
                <a:latin typeface="Calibri" panose="020F0502020204030204" pitchFamily="34" charset="0"/>
                <a:cs typeface="Calibri" panose="020F0502020204030204" pitchFamily="34" charset="0"/>
                <a:hlinkClick r:id="rId4"/>
              </a:rPr>
              <a:t>ראו כאן</a:t>
            </a:r>
            <a:endParaRPr lang="he-IL" sz="2800" b="1" dirty="0">
              <a:latin typeface="Calibri" panose="020F0502020204030204" pitchFamily="34" charset="0"/>
              <a:cs typeface="Calibri" panose="020F0502020204030204" pitchFamily="34" charset="0"/>
            </a:endParaRPr>
          </a:p>
        </p:txBody>
      </p:sp>
      <p:sp>
        <p:nvSpPr>
          <p:cNvPr id="3" name="תיבת טקסט 2">
            <a:extLst>
              <a:ext uri="{FF2B5EF4-FFF2-40B4-BE49-F238E27FC236}">
                <a16:creationId xmlns:a16="http://schemas.microsoft.com/office/drawing/2014/main" id="{66652CC0-5443-96DF-EFA1-8CDCBB6B5D47}"/>
              </a:ext>
            </a:extLst>
          </p:cNvPr>
          <p:cNvSpPr txBox="1"/>
          <p:nvPr/>
        </p:nvSpPr>
        <p:spPr>
          <a:xfrm>
            <a:off x="-1006978" y="5533591"/>
            <a:ext cx="6093822" cy="523220"/>
          </a:xfrm>
          <a:prstGeom prst="rect">
            <a:avLst/>
          </a:prstGeom>
          <a:noFill/>
        </p:spPr>
        <p:txBody>
          <a:bodyPr wrap="square">
            <a:spAutoFit/>
          </a:bodyPr>
          <a:lstStyle/>
          <a:p>
            <a:pPr algn="ctr"/>
            <a:r>
              <a:rPr lang="he-IL" sz="2800" b="1" dirty="0">
                <a:latin typeface="Calibri" panose="020F0502020204030204" pitchFamily="34" charset="0"/>
                <a:cs typeface="Calibri" panose="020F0502020204030204" pitchFamily="34" charset="0"/>
                <a:hlinkClick r:id="rId5" action="ppaction://hlinksldjump"/>
              </a:rPr>
              <a:t>חזרה למשחק</a:t>
            </a:r>
            <a:endParaRPr lang="he-IL" sz="2800" b="1" dirty="0">
              <a:latin typeface="Calibri" panose="020F0502020204030204" pitchFamily="34" charset="0"/>
              <a:cs typeface="Calibri" panose="020F0502020204030204" pitchFamily="34" charset="0"/>
            </a:endParaRPr>
          </a:p>
        </p:txBody>
      </p:sp>
      <p:pic>
        <p:nvPicPr>
          <p:cNvPr id="5122" name="Picture 2">
            <a:extLst>
              <a:ext uri="{FF2B5EF4-FFF2-40B4-BE49-F238E27FC236}">
                <a16:creationId xmlns:a16="http://schemas.microsoft.com/office/drawing/2014/main" id="{EF9921D2-657B-7EBC-8F4E-D2EF4F45CE32}"/>
              </a:ext>
              <a:ext uri="{C183D7F6-B498-43B3-948B-1728B52AA6E4}">
                <adec:decorative xmlns:adec="http://schemas.microsoft.com/office/drawing/2017/decorative" val="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5807" y="440214"/>
            <a:ext cx="2705553" cy="2263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627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dirty="0"/>
          </a:p>
        </p:txBody>
      </p:sp>
      <p:sp>
        <p:nvSpPr>
          <p:cNvPr id="20" name="כותרת 19">
            <a:extLst>
              <a:ext uri="{FF2B5EF4-FFF2-40B4-BE49-F238E27FC236}">
                <a16:creationId xmlns:a16="http://schemas.microsoft.com/office/drawing/2014/main" id="{5A6C3233-9A64-F68B-FEEC-B6586FE8534D}"/>
              </a:ext>
            </a:extLst>
          </p:cNvPr>
          <p:cNvSpPr txBox="1">
            <a:spLocks noGrp="1"/>
          </p:cNvSpPr>
          <p:nvPr>
            <p:ph type="title" idx="4294967295"/>
          </p:nvPr>
        </p:nvSpPr>
        <p:spPr>
          <a:xfrm>
            <a:off x="1073426" y="-337738"/>
            <a:ext cx="10045148"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4000" b="1"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mn-ea"/>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Fake or Fact?</a:t>
            </a:r>
            <a:endParaRPr kumimoji="0" lang="he-IL" sz="4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3" name="תיבת טקסט 2">
            <a:extLst>
              <a:ext uri="{FF2B5EF4-FFF2-40B4-BE49-F238E27FC236}">
                <a16:creationId xmlns:a16="http://schemas.microsoft.com/office/drawing/2014/main" id="{6A274D1D-A405-FD4A-FDDE-7450E795810E}"/>
              </a:ext>
            </a:extLst>
          </p:cNvPr>
          <p:cNvSpPr txBox="1"/>
          <p:nvPr/>
        </p:nvSpPr>
        <p:spPr>
          <a:xfrm>
            <a:off x="1073426" y="742575"/>
            <a:ext cx="10045148" cy="1815882"/>
          </a:xfrm>
          <a:prstGeom prst="rect">
            <a:avLst/>
          </a:prstGeom>
          <a:noFill/>
        </p:spPr>
        <p:txBody>
          <a:bodyPr wrap="square">
            <a:spAutoFit/>
          </a:bodyPr>
          <a:lstStyle/>
          <a:p>
            <a:pPr algn="ctr"/>
            <a:endParaRPr lang="he-IL" sz="2800" b="1" dirty="0">
              <a:latin typeface="Calibri" panose="020F0502020204030204" pitchFamily="34" charset="0"/>
              <a:cs typeface="Calibri" panose="020F0502020204030204" pitchFamily="34" charset="0"/>
            </a:endParaRPr>
          </a:p>
          <a:p>
            <a:pPr algn="ctr"/>
            <a:r>
              <a:rPr lang="he-IL" sz="2800" b="1" dirty="0">
                <a:solidFill>
                  <a:srgbClr val="000000"/>
                </a:solidFill>
                <a:effectLst/>
                <a:latin typeface="ReformaNarrowRegular"/>
              </a:rPr>
              <a:t>בסרטון שהופץ לאחרונה </a:t>
            </a:r>
            <a:r>
              <a:rPr lang="he-IL" sz="2800" b="1" dirty="0" err="1">
                <a:solidFill>
                  <a:srgbClr val="000000"/>
                </a:solidFill>
                <a:effectLst/>
                <a:latin typeface="ReformaNarrowRegular"/>
              </a:rPr>
              <a:t>בטיקטוק</a:t>
            </a:r>
            <a:r>
              <a:rPr lang="he-IL" sz="2800" b="1" dirty="0">
                <a:solidFill>
                  <a:srgbClr val="000000"/>
                </a:solidFill>
                <a:effectLst/>
                <a:latin typeface="ReformaNarrowRegular"/>
              </a:rPr>
              <a:t> נטען כי מומיה חנוטה של נזיר שהתגלתה במונגוליה ב-2015, היא בעצם לא מומיה אלא אדם חי ששרוי במדיטציה עמוקה</a:t>
            </a:r>
            <a:endParaRPr lang="he-IL" sz="2800" b="1" dirty="0">
              <a:latin typeface="Calibri" panose="020F0502020204030204" pitchFamily="34" charset="0"/>
              <a:cs typeface="Calibri" panose="020F0502020204030204" pitchFamily="34" charset="0"/>
            </a:endParaRPr>
          </a:p>
        </p:txBody>
      </p:sp>
      <p:pic>
        <p:nvPicPr>
          <p:cNvPr id="7" name="Picture 2" descr="מומיה">
            <a:extLst>
              <a:ext uri="{FF2B5EF4-FFF2-40B4-BE49-F238E27FC236}">
                <a16:creationId xmlns:a16="http://schemas.microsoft.com/office/drawing/2014/main" id="{C5E5FA82-02C2-A747-AD86-8382BA8CD2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8370" y="2572512"/>
            <a:ext cx="2775259" cy="1200361"/>
          </a:xfrm>
          <a:prstGeom prst="rect">
            <a:avLst/>
          </a:prstGeom>
          <a:noFill/>
          <a:extLst>
            <a:ext uri="{909E8E84-426E-40DD-AFC4-6F175D3DCCD1}">
              <a14:hiddenFill xmlns:a14="http://schemas.microsoft.com/office/drawing/2010/main">
                <a:solidFill>
                  <a:srgbClr val="FFFFFF"/>
                </a:solidFill>
              </a14:hiddenFill>
            </a:ext>
          </a:extLst>
        </p:spPr>
      </p:pic>
      <p:sp>
        <p:nvSpPr>
          <p:cNvPr id="4" name="תיבת טקסט 3">
            <a:hlinkClick r:id="rId5" action="ppaction://hlinksldjump"/>
            <a:extLst>
              <a:ext uri="{FF2B5EF4-FFF2-40B4-BE49-F238E27FC236}">
                <a16:creationId xmlns:a16="http://schemas.microsoft.com/office/drawing/2014/main" id="{DB0E4BFE-121C-EAA9-95D1-6E1ADF6DCB5B}"/>
              </a:ext>
            </a:extLst>
          </p:cNvPr>
          <p:cNvSpPr txBox="1"/>
          <p:nvPr/>
        </p:nvSpPr>
        <p:spPr>
          <a:xfrm>
            <a:off x="1612473" y="4106928"/>
            <a:ext cx="3095897" cy="1815882"/>
          </a:xfrm>
          <a:prstGeom prst="rect">
            <a:avLst/>
          </a:prstGeom>
          <a:solidFill>
            <a:schemeClr val="accent2">
              <a:lumMod val="20000"/>
              <a:lumOff val="80000"/>
            </a:schemeClr>
          </a:solidFill>
          <a:ln w="57150">
            <a:solidFill>
              <a:schemeClr val="tx1"/>
            </a:solidFill>
          </a:ln>
        </p:spPr>
        <p:txBody>
          <a:bodyPr wrap="square" rtlCol="1">
            <a:spAutoFit/>
          </a:bodyPr>
          <a:lstStyle/>
          <a:p>
            <a:endParaRPr lang="en-US" dirty="0"/>
          </a:p>
          <a:p>
            <a:endParaRPr lang="he-IL" dirty="0"/>
          </a:p>
          <a:p>
            <a:pPr algn="ctr"/>
            <a:r>
              <a:rPr lang="en-US" sz="4000" b="1" dirty="0"/>
              <a:t>Fake</a:t>
            </a:r>
          </a:p>
          <a:p>
            <a:endParaRPr lang="en-US" dirty="0"/>
          </a:p>
          <a:p>
            <a:endParaRPr lang="he-IL" dirty="0"/>
          </a:p>
        </p:txBody>
      </p:sp>
      <p:sp>
        <p:nvSpPr>
          <p:cNvPr id="6" name="תיבת טקסט 5">
            <a:hlinkClick r:id="rId6" action="ppaction://hlinksldjump"/>
            <a:extLst>
              <a:ext uri="{FF2B5EF4-FFF2-40B4-BE49-F238E27FC236}">
                <a16:creationId xmlns:a16="http://schemas.microsoft.com/office/drawing/2014/main" id="{DCA828ED-E9BA-9B5B-40B1-817CA37052CD}"/>
              </a:ext>
            </a:extLst>
          </p:cNvPr>
          <p:cNvSpPr txBox="1"/>
          <p:nvPr/>
        </p:nvSpPr>
        <p:spPr>
          <a:xfrm>
            <a:off x="7356470" y="4045373"/>
            <a:ext cx="3095897" cy="1938992"/>
          </a:xfrm>
          <a:prstGeom prst="rect">
            <a:avLst/>
          </a:prstGeom>
          <a:solidFill>
            <a:schemeClr val="accent6">
              <a:lumMod val="20000"/>
              <a:lumOff val="80000"/>
            </a:schemeClr>
          </a:solidFill>
          <a:ln w="57150">
            <a:solidFill>
              <a:schemeClr val="tx1"/>
            </a:solidFill>
          </a:ln>
        </p:spPr>
        <p:txBody>
          <a:bodyPr wrap="square" rtlCol="1">
            <a:spAutoFit/>
          </a:bodyPr>
          <a:lstStyle/>
          <a:p>
            <a:pPr algn="ctr"/>
            <a:endParaRPr lang="en-US" sz="4000" b="1" dirty="0"/>
          </a:p>
          <a:p>
            <a:pPr algn="ctr"/>
            <a:r>
              <a:rPr lang="en-US" sz="4000" b="1" dirty="0"/>
              <a:t>Fact</a:t>
            </a:r>
          </a:p>
          <a:p>
            <a:pPr algn="ctr"/>
            <a:endParaRPr lang="en-US" sz="4000" b="1" dirty="0"/>
          </a:p>
        </p:txBody>
      </p:sp>
    </p:spTree>
    <p:extLst>
      <p:ext uri="{BB962C8B-B14F-4D97-AF65-F5344CB8AC3E}">
        <p14:creationId xmlns:p14="http://schemas.microsoft.com/office/powerpoint/2010/main" val="1002023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dirty="0"/>
          </a:p>
        </p:txBody>
      </p:sp>
      <p:sp>
        <p:nvSpPr>
          <p:cNvPr id="7" name="כותרת 6">
            <a:extLst>
              <a:ext uri="{FF2B5EF4-FFF2-40B4-BE49-F238E27FC236}">
                <a16:creationId xmlns:a16="http://schemas.microsoft.com/office/drawing/2014/main" id="{B8914E12-A856-78CE-4592-57A9BBC0B612}"/>
              </a:ext>
            </a:extLst>
          </p:cNvPr>
          <p:cNvSpPr txBox="1">
            <a:spLocks noGrp="1"/>
          </p:cNvSpPr>
          <p:nvPr>
            <p:ph type="title" idx="4294967295"/>
          </p:nvPr>
        </p:nvSpPr>
        <p:spPr>
          <a:xfrm>
            <a:off x="1049383" y="1435481"/>
            <a:ext cx="10045148"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צדקתם!</a:t>
            </a: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התשובה הנכונה היא:</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DB0E4BFE-121C-EAA9-95D1-6E1ADF6DCB5B}"/>
              </a:ext>
            </a:extLst>
          </p:cNvPr>
          <p:cNvSpPr txBox="1"/>
          <p:nvPr/>
        </p:nvSpPr>
        <p:spPr>
          <a:xfrm>
            <a:off x="4524008" y="3055627"/>
            <a:ext cx="3095897" cy="1538883"/>
          </a:xfrm>
          <a:prstGeom prst="rect">
            <a:avLst/>
          </a:prstGeom>
          <a:solidFill>
            <a:schemeClr val="accent6">
              <a:lumMod val="60000"/>
              <a:lumOff val="40000"/>
            </a:schemeClr>
          </a:solidFill>
          <a:ln w="57150">
            <a:solidFill>
              <a:schemeClr val="tx1"/>
            </a:solidFill>
          </a:ln>
        </p:spPr>
        <p:txBody>
          <a:bodyPr wrap="square" rtlCol="1">
            <a:spAutoFit/>
          </a:bodyPr>
          <a:lstStyle/>
          <a:p>
            <a:endParaRPr lang="he-IL" dirty="0"/>
          </a:p>
          <a:p>
            <a:pPr algn="ctr"/>
            <a:r>
              <a:rPr lang="en-US" sz="4000" b="1" dirty="0"/>
              <a:t>Fake</a:t>
            </a:r>
          </a:p>
          <a:p>
            <a:endParaRPr lang="en-US" dirty="0"/>
          </a:p>
          <a:p>
            <a:endParaRPr lang="he-IL" dirty="0"/>
          </a:p>
        </p:txBody>
      </p:sp>
      <p:pic>
        <p:nvPicPr>
          <p:cNvPr id="4098" name="Picture 2">
            <a:extLst>
              <a:ext uri="{FF2B5EF4-FFF2-40B4-BE49-F238E27FC236}">
                <a16:creationId xmlns:a16="http://schemas.microsoft.com/office/drawing/2014/main" id="{0E50F28A-DC06-A08C-98C4-3E587DE765BA}"/>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2406" y="420188"/>
            <a:ext cx="2505891" cy="2505891"/>
          </a:xfrm>
          <a:prstGeom prst="rect">
            <a:avLst/>
          </a:prstGeom>
          <a:noFill/>
          <a:extLst>
            <a:ext uri="{909E8E84-426E-40DD-AFC4-6F175D3DCCD1}">
              <a14:hiddenFill xmlns:a14="http://schemas.microsoft.com/office/drawing/2010/main">
                <a:solidFill>
                  <a:srgbClr val="FFFFFF"/>
                </a:solidFill>
              </a14:hiddenFill>
            </a:ext>
          </a:extLst>
        </p:spPr>
      </p:pic>
      <p:sp>
        <p:nvSpPr>
          <p:cNvPr id="8" name="תיבת טקסט 7">
            <a:extLst>
              <a:ext uri="{FF2B5EF4-FFF2-40B4-BE49-F238E27FC236}">
                <a16:creationId xmlns:a16="http://schemas.microsoft.com/office/drawing/2014/main" id="{210906E5-1883-083F-72CC-382F4BD89968}"/>
              </a:ext>
            </a:extLst>
          </p:cNvPr>
          <p:cNvSpPr txBox="1"/>
          <p:nvPr/>
        </p:nvSpPr>
        <p:spPr>
          <a:xfrm>
            <a:off x="6808967" y="5464645"/>
            <a:ext cx="6093822" cy="523220"/>
          </a:xfrm>
          <a:prstGeom prst="rect">
            <a:avLst/>
          </a:prstGeom>
          <a:noFill/>
        </p:spPr>
        <p:txBody>
          <a:bodyPr wrap="square">
            <a:spAutoFit/>
          </a:bodyPr>
          <a:lstStyle/>
          <a:p>
            <a:pPr algn="ctr"/>
            <a:r>
              <a:rPr lang="he-IL" sz="2800" b="1" dirty="0">
                <a:latin typeface="Calibri" panose="020F0502020204030204" pitchFamily="34" charset="0"/>
                <a:cs typeface="Calibri" panose="020F0502020204030204" pitchFamily="34" charset="0"/>
              </a:rPr>
              <a:t>להרחבה </a:t>
            </a:r>
            <a:r>
              <a:rPr lang="he-IL" sz="2800" b="1" dirty="0">
                <a:latin typeface="Calibri" panose="020F0502020204030204" pitchFamily="34" charset="0"/>
                <a:cs typeface="Calibri" panose="020F0502020204030204" pitchFamily="34" charset="0"/>
                <a:hlinkClick r:id="rId5"/>
              </a:rPr>
              <a:t>ראו כאן</a:t>
            </a:r>
            <a:endParaRPr lang="he-IL" sz="2800" b="1" dirty="0">
              <a:latin typeface="Calibri" panose="020F0502020204030204" pitchFamily="34" charset="0"/>
              <a:cs typeface="Calibri" panose="020F0502020204030204" pitchFamily="34" charset="0"/>
            </a:endParaRPr>
          </a:p>
        </p:txBody>
      </p:sp>
      <p:sp>
        <p:nvSpPr>
          <p:cNvPr id="3" name="תיבת טקסט 2">
            <a:extLst>
              <a:ext uri="{FF2B5EF4-FFF2-40B4-BE49-F238E27FC236}">
                <a16:creationId xmlns:a16="http://schemas.microsoft.com/office/drawing/2014/main" id="{0103AC4F-A6EE-9FF8-FE90-78DF74847D5F}"/>
              </a:ext>
            </a:extLst>
          </p:cNvPr>
          <p:cNvSpPr txBox="1"/>
          <p:nvPr/>
        </p:nvSpPr>
        <p:spPr>
          <a:xfrm>
            <a:off x="290601" y="5533591"/>
            <a:ext cx="6093822" cy="523220"/>
          </a:xfrm>
          <a:prstGeom prst="rect">
            <a:avLst/>
          </a:prstGeom>
          <a:noFill/>
        </p:spPr>
        <p:txBody>
          <a:bodyPr wrap="square">
            <a:spAutoFit/>
          </a:bodyPr>
          <a:lstStyle/>
          <a:p>
            <a:pPr algn="ctr"/>
            <a:r>
              <a:rPr lang="he-IL" sz="2800" b="1" dirty="0">
                <a:latin typeface="Calibri" panose="020F0502020204030204" pitchFamily="34" charset="0"/>
                <a:cs typeface="Calibri" panose="020F0502020204030204" pitchFamily="34" charset="0"/>
                <a:hlinkClick r:id="rId6" action="ppaction://hlinksldjump"/>
              </a:rPr>
              <a:t>חזרה למשחק</a:t>
            </a:r>
            <a:endParaRPr lang="he-IL"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277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dirty="0"/>
          </a:p>
        </p:txBody>
      </p:sp>
      <p:sp>
        <p:nvSpPr>
          <p:cNvPr id="7" name="Freeform 5">
            <a:extLst>
              <a:ext uri="{FF2B5EF4-FFF2-40B4-BE49-F238E27FC236}">
                <a16:creationId xmlns:a16="http://schemas.microsoft.com/office/drawing/2014/main" id="{5AD8B263-DFDA-AD43-2BAE-4D08C1632150}"/>
              </a:ext>
              <a:ext uri="{C183D7F6-B498-43B3-948B-1728B52AA6E4}">
                <adec:decorative xmlns:adec="http://schemas.microsoft.com/office/drawing/2017/decorative" val="1"/>
              </a:ext>
            </a:extLst>
          </p:cNvPr>
          <p:cNvSpPr/>
          <p:nvPr/>
        </p:nvSpPr>
        <p:spPr>
          <a:xfrm rot="10800000" flipH="1">
            <a:off x="2288221" y="1445343"/>
            <a:ext cx="696774" cy="729804"/>
          </a:xfrm>
          <a:custGeom>
            <a:avLst/>
            <a:gdLst/>
            <a:ahLst/>
            <a:cxnLst/>
            <a:rect l="l" t="t" r="r" b="b"/>
            <a:pathLst>
              <a:path w="4201122" h="4078908">
                <a:moveTo>
                  <a:pt x="4201122" y="0"/>
                </a:moveTo>
                <a:lnTo>
                  <a:pt x="0" y="0"/>
                </a:lnTo>
                <a:lnTo>
                  <a:pt x="0" y="4078908"/>
                </a:lnTo>
                <a:lnTo>
                  <a:pt x="4201122" y="4078908"/>
                </a:lnTo>
                <a:lnTo>
                  <a:pt x="4201122" y="0"/>
                </a:lnTo>
                <a:close/>
              </a:path>
            </a:pathLst>
          </a:custGeom>
          <a:solidFill>
            <a:schemeClr val="accent2"/>
          </a:solidFill>
        </p:spPr>
        <p:txBody>
          <a:bodyPr/>
          <a:lstStyle/>
          <a:p>
            <a:endParaRPr lang="he-IL"/>
          </a:p>
        </p:txBody>
      </p:sp>
      <p:sp>
        <p:nvSpPr>
          <p:cNvPr id="20" name="כותרת 19">
            <a:extLst>
              <a:ext uri="{FF2B5EF4-FFF2-40B4-BE49-F238E27FC236}">
                <a16:creationId xmlns:a16="http://schemas.microsoft.com/office/drawing/2014/main" id="{5A6C3233-9A64-F68B-FEEC-B6586FE8534D}"/>
              </a:ext>
            </a:extLst>
          </p:cNvPr>
          <p:cNvSpPr txBox="1">
            <a:spLocks noGrp="1"/>
          </p:cNvSpPr>
          <p:nvPr>
            <p:ph type="title" idx="4294967295"/>
          </p:nvPr>
        </p:nvSpPr>
        <p:spPr>
          <a:xfrm>
            <a:off x="2920834" y="386165"/>
            <a:ext cx="9594574"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800" b="1" i="0" u="none" strike="noStrike" kern="1200" cap="none" spc="0" normalizeH="0" baseline="0" noProof="0" dirty="0">
                <a:ln>
                  <a:noFill/>
                </a:ln>
                <a:solidFill>
                  <a:schemeClr val="accent6">
                    <a:lumMod val="50000"/>
                  </a:schemeClr>
                </a:solidFill>
                <a:effectLst/>
                <a:uLnTx/>
                <a:uFillTx/>
                <a:latin typeface="Calibri" panose="020F0502020204030204" pitchFamily="34" charset="0"/>
                <a:ea typeface="+mn-ea"/>
                <a:cs typeface="Calibri" panose="020F0502020204030204" pitchFamily="34" charset="0"/>
              </a:rPr>
              <a:t>שאלות בעקבות המשחק:</a:t>
            </a:r>
          </a:p>
        </p:txBody>
      </p:sp>
      <p:sp>
        <p:nvSpPr>
          <p:cNvPr id="10" name="תיבת טקסט 9">
            <a:extLst>
              <a:ext uri="{FF2B5EF4-FFF2-40B4-BE49-F238E27FC236}">
                <a16:creationId xmlns:a16="http://schemas.microsoft.com/office/drawing/2014/main" id="{D071BC21-D0A3-654B-EFF2-D9CACD50A688}"/>
              </a:ext>
            </a:extLst>
          </p:cNvPr>
          <p:cNvSpPr txBox="1"/>
          <p:nvPr/>
        </p:nvSpPr>
        <p:spPr>
          <a:xfrm>
            <a:off x="3840488" y="1859339"/>
            <a:ext cx="7630221" cy="3600986"/>
          </a:xfrm>
          <a:prstGeom prst="rect">
            <a:avLst/>
          </a:prstGeom>
          <a:noFill/>
        </p:spPr>
        <p:txBody>
          <a:bodyPr wrap="square">
            <a:spAutoFit/>
          </a:bodyPr>
          <a:lstStyle/>
          <a:p>
            <a:pPr algn="ctr"/>
            <a:r>
              <a:rPr lang="he-IL" sz="3200" b="1" dirty="0">
                <a:latin typeface="Calibri" panose="020F0502020204030204" pitchFamily="34" charset="0"/>
                <a:cs typeface="Calibri" panose="020F0502020204030204" pitchFamily="34" charset="0"/>
              </a:rPr>
              <a:t>איך הרגשתם במהלך המשחק?</a:t>
            </a:r>
          </a:p>
          <a:p>
            <a:pPr marL="457200" indent="-457200" algn="ctr">
              <a:buFont typeface="Arial" panose="020B0604020202020204" pitchFamily="34" charset="0"/>
              <a:buChar char="•"/>
            </a:pPr>
            <a:endParaRPr lang="he-IL" sz="3200" b="1" dirty="0">
              <a:latin typeface="Calibri" panose="020F0502020204030204" pitchFamily="34" charset="0"/>
              <a:cs typeface="Calibri" panose="020F0502020204030204" pitchFamily="34" charset="0"/>
            </a:endParaRPr>
          </a:p>
          <a:p>
            <a:pPr algn="ctr"/>
            <a:r>
              <a:rPr lang="he-IL" sz="3200" b="1" dirty="0">
                <a:latin typeface="Calibri" panose="020F0502020204030204" pitchFamily="34" charset="0"/>
                <a:cs typeface="Calibri" panose="020F0502020204030204" pitchFamily="34" charset="0"/>
              </a:rPr>
              <a:t>אילו משפטים היה קל יותר לזהות ואילו קשה יותר?</a:t>
            </a:r>
          </a:p>
          <a:p>
            <a:pPr algn="ctr"/>
            <a:endParaRPr lang="he-IL" sz="3200" b="1" dirty="0">
              <a:latin typeface="Calibri" panose="020F0502020204030204" pitchFamily="34" charset="0"/>
              <a:cs typeface="Calibri" panose="020F0502020204030204" pitchFamily="34" charset="0"/>
            </a:endParaRPr>
          </a:p>
          <a:p>
            <a:pPr algn="ctr"/>
            <a:r>
              <a:rPr lang="he-IL" sz="3200" b="1" dirty="0">
                <a:latin typeface="Calibri" panose="020F0502020204030204" pitchFamily="34" charset="0"/>
                <a:cs typeface="Calibri" panose="020F0502020204030204" pitchFamily="34" charset="0"/>
              </a:rPr>
              <a:t>מה סייע לכם להבחין בין אמת לשקר?</a:t>
            </a:r>
          </a:p>
          <a:p>
            <a:pPr algn="ctr"/>
            <a:endParaRPr lang="he-IL" sz="3200" b="1" dirty="0">
              <a:latin typeface="Calibri" panose="020F0502020204030204" pitchFamily="34" charset="0"/>
              <a:cs typeface="Calibri" panose="020F0502020204030204" pitchFamily="34" charset="0"/>
            </a:endParaRPr>
          </a:p>
          <a:p>
            <a:pPr algn="ctr"/>
            <a:endParaRPr lang="he-IL" sz="1800" b="1" dirty="0">
              <a:latin typeface="Calibri" panose="020F0502020204030204" pitchFamily="34" charset="0"/>
              <a:cs typeface="Calibri" panose="020F0502020204030204" pitchFamily="34" charset="0"/>
            </a:endParaRPr>
          </a:p>
          <a:p>
            <a:pPr algn="ctr"/>
            <a:endParaRPr lang="he-IL" sz="1800" b="1" dirty="0">
              <a:latin typeface="Calibri" panose="020F0502020204030204" pitchFamily="34" charset="0"/>
              <a:cs typeface="Calibri" panose="020F0502020204030204" pitchFamily="34" charset="0"/>
            </a:endParaRPr>
          </a:p>
        </p:txBody>
      </p:sp>
      <p:sp>
        <p:nvSpPr>
          <p:cNvPr id="5" name="תיבת טקסט 4">
            <a:extLst>
              <a:ext uri="{FF2B5EF4-FFF2-40B4-BE49-F238E27FC236}">
                <a16:creationId xmlns:a16="http://schemas.microsoft.com/office/drawing/2014/main" id="{1E4504F8-8C6C-3258-74E5-69FC4E21E845}"/>
              </a:ext>
              <a:ext uri="{C183D7F6-B498-43B3-948B-1728B52AA6E4}">
                <adec:decorative xmlns:adec="http://schemas.microsoft.com/office/drawing/2017/decorative" val="1"/>
              </a:ext>
            </a:extLst>
          </p:cNvPr>
          <p:cNvSpPr txBox="1"/>
          <p:nvPr/>
        </p:nvSpPr>
        <p:spPr>
          <a:xfrm>
            <a:off x="0" y="-22345"/>
            <a:ext cx="3244241" cy="6880345"/>
          </a:xfrm>
          <a:prstGeom prst="rect">
            <a:avLst/>
          </a:prstGeom>
          <a:solidFill>
            <a:schemeClr val="accent2">
              <a:lumMod val="20000"/>
              <a:lumOff val="80000"/>
            </a:schemeClr>
          </a:solidFill>
        </p:spPr>
        <p:txBody>
          <a:bodyPr wrap="square" rtlCol="1">
            <a:spAutoFit/>
          </a:bodyPr>
          <a:lstStyle/>
          <a:p>
            <a:endParaRPr lang="he-IL" dirty="0"/>
          </a:p>
        </p:txBody>
      </p:sp>
      <p:sp>
        <p:nvSpPr>
          <p:cNvPr id="4" name="Freeform 5">
            <a:extLst>
              <a:ext uri="{FF2B5EF4-FFF2-40B4-BE49-F238E27FC236}">
                <a16:creationId xmlns:a16="http://schemas.microsoft.com/office/drawing/2014/main" id="{1FAE36E8-F80D-89B2-247B-6AC428978866}"/>
              </a:ext>
              <a:ext uri="{C183D7F6-B498-43B3-948B-1728B52AA6E4}">
                <adec:decorative xmlns:adec="http://schemas.microsoft.com/office/drawing/2017/decorative" val="1"/>
              </a:ext>
            </a:extLst>
          </p:cNvPr>
          <p:cNvSpPr/>
          <p:nvPr/>
        </p:nvSpPr>
        <p:spPr>
          <a:xfrm rot="10800000" flipH="1">
            <a:off x="341946" y="4517993"/>
            <a:ext cx="696774" cy="729804"/>
          </a:xfrm>
          <a:custGeom>
            <a:avLst/>
            <a:gdLst/>
            <a:ahLst/>
            <a:cxnLst/>
            <a:rect l="l" t="t" r="r" b="b"/>
            <a:pathLst>
              <a:path w="4201122" h="4078908">
                <a:moveTo>
                  <a:pt x="4201122" y="0"/>
                </a:moveTo>
                <a:lnTo>
                  <a:pt x="0" y="0"/>
                </a:lnTo>
                <a:lnTo>
                  <a:pt x="0" y="4078908"/>
                </a:lnTo>
                <a:lnTo>
                  <a:pt x="4201122" y="4078908"/>
                </a:lnTo>
                <a:lnTo>
                  <a:pt x="4201122" y="0"/>
                </a:lnTo>
                <a:close/>
              </a:path>
            </a:pathLst>
          </a:custGeom>
          <a:solidFill>
            <a:schemeClr val="accent2"/>
          </a:solidFill>
        </p:spPr>
        <p:txBody>
          <a:bodyPr/>
          <a:lstStyle/>
          <a:p>
            <a:endParaRPr lang="he-IL" dirty="0"/>
          </a:p>
        </p:txBody>
      </p:sp>
      <p:sp>
        <p:nvSpPr>
          <p:cNvPr id="8" name="Freeform 5">
            <a:extLst>
              <a:ext uri="{FF2B5EF4-FFF2-40B4-BE49-F238E27FC236}">
                <a16:creationId xmlns:a16="http://schemas.microsoft.com/office/drawing/2014/main" id="{015CDB0F-EE4F-40CD-8FEC-B6A023C9650E}"/>
              </a:ext>
              <a:ext uri="{C183D7F6-B498-43B3-948B-1728B52AA6E4}">
                <adec:decorative xmlns:adec="http://schemas.microsoft.com/office/drawing/2017/decorative" val="1"/>
              </a:ext>
            </a:extLst>
          </p:cNvPr>
          <p:cNvSpPr/>
          <p:nvPr/>
        </p:nvSpPr>
        <p:spPr>
          <a:xfrm rot="10800000" flipH="1">
            <a:off x="2249039" y="1480215"/>
            <a:ext cx="696774" cy="729804"/>
          </a:xfrm>
          <a:custGeom>
            <a:avLst/>
            <a:gdLst/>
            <a:ahLst/>
            <a:cxnLst/>
            <a:rect l="l" t="t" r="r" b="b"/>
            <a:pathLst>
              <a:path w="4201122" h="4078908">
                <a:moveTo>
                  <a:pt x="4201122" y="0"/>
                </a:moveTo>
                <a:lnTo>
                  <a:pt x="0" y="0"/>
                </a:lnTo>
                <a:lnTo>
                  <a:pt x="0" y="4078908"/>
                </a:lnTo>
                <a:lnTo>
                  <a:pt x="4201122" y="4078908"/>
                </a:lnTo>
                <a:lnTo>
                  <a:pt x="4201122" y="0"/>
                </a:lnTo>
                <a:close/>
              </a:path>
            </a:pathLst>
          </a:custGeom>
          <a:solidFill>
            <a:schemeClr val="accent2"/>
          </a:solidFill>
        </p:spPr>
        <p:txBody>
          <a:bodyPr/>
          <a:lstStyle/>
          <a:p>
            <a:endParaRPr lang="he-IL" dirty="0"/>
          </a:p>
        </p:txBody>
      </p:sp>
      <p:pic>
        <p:nvPicPr>
          <p:cNvPr id="1026" name="Picture 2">
            <a:extLst>
              <a:ext uri="{FF2B5EF4-FFF2-40B4-BE49-F238E27FC236}">
                <a16:creationId xmlns:a16="http://schemas.microsoft.com/office/drawing/2014/main" id="{1ECDC349-A710-B2C8-F86D-6F05E2CA778B}"/>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247" y="1707781"/>
            <a:ext cx="2134446" cy="3277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32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dirty="0"/>
          </a:p>
        </p:txBody>
      </p:sp>
      <p:sp>
        <p:nvSpPr>
          <p:cNvPr id="7" name="כותרת 6">
            <a:extLst>
              <a:ext uri="{FF2B5EF4-FFF2-40B4-BE49-F238E27FC236}">
                <a16:creationId xmlns:a16="http://schemas.microsoft.com/office/drawing/2014/main" id="{B8914E12-A856-78CE-4592-57A9BBC0B612}"/>
              </a:ext>
            </a:extLst>
          </p:cNvPr>
          <p:cNvSpPr txBox="1">
            <a:spLocks noGrp="1"/>
          </p:cNvSpPr>
          <p:nvPr>
            <p:ph type="title" idx="4294967295"/>
          </p:nvPr>
        </p:nvSpPr>
        <p:spPr>
          <a:xfrm>
            <a:off x="1049383" y="1435481"/>
            <a:ext cx="10045148"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טעות!</a:t>
            </a: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התשובה הנכונה היא:</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DB0E4BFE-121C-EAA9-95D1-6E1ADF6DCB5B}"/>
              </a:ext>
            </a:extLst>
          </p:cNvPr>
          <p:cNvSpPr txBox="1"/>
          <p:nvPr/>
        </p:nvSpPr>
        <p:spPr>
          <a:xfrm>
            <a:off x="4524008" y="3055627"/>
            <a:ext cx="3095897" cy="1538883"/>
          </a:xfrm>
          <a:prstGeom prst="rect">
            <a:avLst/>
          </a:prstGeom>
          <a:solidFill>
            <a:srgbClr val="FF7C80"/>
          </a:solidFill>
          <a:ln w="57150">
            <a:solidFill>
              <a:schemeClr val="tx1"/>
            </a:solidFill>
          </a:ln>
        </p:spPr>
        <p:txBody>
          <a:bodyPr wrap="square" rtlCol="1">
            <a:spAutoFit/>
          </a:bodyPr>
          <a:lstStyle/>
          <a:p>
            <a:endParaRPr lang="he-IL" dirty="0"/>
          </a:p>
          <a:p>
            <a:pPr algn="ctr"/>
            <a:r>
              <a:rPr lang="en-US" sz="4000" b="1" dirty="0"/>
              <a:t>Fake</a:t>
            </a:r>
          </a:p>
          <a:p>
            <a:endParaRPr lang="en-US" dirty="0"/>
          </a:p>
          <a:p>
            <a:endParaRPr lang="he-IL" dirty="0"/>
          </a:p>
        </p:txBody>
      </p:sp>
      <p:sp>
        <p:nvSpPr>
          <p:cNvPr id="3" name="תיבת טקסט 2">
            <a:extLst>
              <a:ext uri="{FF2B5EF4-FFF2-40B4-BE49-F238E27FC236}">
                <a16:creationId xmlns:a16="http://schemas.microsoft.com/office/drawing/2014/main" id="{7506A5CF-CECA-35C1-9BB4-857AD1ECCC08}"/>
              </a:ext>
            </a:extLst>
          </p:cNvPr>
          <p:cNvSpPr txBox="1"/>
          <p:nvPr/>
        </p:nvSpPr>
        <p:spPr>
          <a:xfrm>
            <a:off x="6360476" y="5601102"/>
            <a:ext cx="6093822" cy="523220"/>
          </a:xfrm>
          <a:prstGeom prst="rect">
            <a:avLst/>
          </a:prstGeom>
          <a:noFill/>
        </p:spPr>
        <p:txBody>
          <a:bodyPr wrap="square">
            <a:spAutoFit/>
          </a:bodyPr>
          <a:lstStyle/>
          <a:p>
            <a:pPr algn="ctr"/>
            <a:r>
              <a:rPr lang="he-IL" sz="2800" b="1" dirty="0">
                <a:latin typeface="Calibri" panose="020F0502020204030204" pitchFamily="34" charset="0"/>
                <a:cs typeface="Calibri" panose="020F0502020204030204" pitchFamily="34" charset="0"/>
              </a:rPr>
              <a:t>להרחבה </a:t>
            </a:r>
            <a:r>
              <a:rPr lang="he-IL" sz="2800" b="1" dirty="0">
                <a:latin typeface="Calibri" panose="020F0502020204030204" pitchFamily="34" charset="0"/>
                <a:cs typeface="Calibri" panose="020F0502020204030204" pitchFamily="34" charset="0"/>
                <a:hlinkClick r:id="rId4"/>
              </a:rPr>
              <a:t>ראו כאן</a:t>
            </a:r>
            <a:endParaRPr lang="he-IL" sz="2800" b="1" dirty="0">
              <a:latin typeface="Calibri" panose="020F0502020204030204" pitchFamily="34" charset="0"/>
              <a:cs typeface="Calibri" panose="020F0502020204030204" pitchFamily="34" charset="0"/>
            </a:endParaRPr>
          </a:p>
        </p:txBody>
      </p:sp>
      <p:sp>
        <p:nvSpPr>
          <p:cNvPr id="8" name="תיבת טקסט 7">
            <a:extLst>
              <a:ext uri="{FF2B5EF4-FFF2-40B4-BE49-F238E27FC236}">
                <a16:creationId xmlns:a16="http://schemas.microsoft.com/office/drawing/2014/main" id="{210906E5-1883-083F-72CC-382F4BD89968}"/>
              </a:ext>
            </a:extLst>
          </p:cNvPr>
          <p:cNvSpPr txBox="1"/>
          <p:nvPr/>
        </p:nvSpPr>
        <p:spPr>
          <a:xfrm>
            <a:off x="604110" y="5625070"/>
            <a:ext cx="6093822" cy="523220"/>
          </a:xfrm>
          <a:prstGeom prst="rect">
            <a:avLst/>
          </a:prstGeom>
          <a:noFill/>
        </p:spPr>
        <p:txBody>
          <a:bodyPr wrap="square">
            <a:spAutoFit/>
          </a:bodyPr>
          <a:lstStyle/>
          <a:p>
            <a:pPr algn="ctr"/>
            <a:r>
              <a:rPr lang="he-IL" sz="2800" b="1" dirty="0">
                <a:latin typeface="Calibri" panose="020F0502020204030204" pitchFamily="34" charset="0"/>
                <a:cs typeface="Calibri" panose="020F0502020204030204" pitchFamily="34" charset="0"/>
                <a:hlinkClick r:id="rId5" action="ppaction://hlinksldjump"/>
              </a:rPr>
              <a:t>חזרה למשחק</a:t>
            </a:r>
            <a:endParaRPr lang="he-IL" sz="2800" b="1" dirty="0">
              <a:latin typeface="Calibri" panose="020F0502020204030204" pitchFamily="34" charset="0"/>
              <a:cs typeface="Calibri" panose="020F0502020204030204" pitchFamily="34" charset="0"/>
            </a:endParaRPr>
          </a:p>
        </p:txBody>
      </p:sp>
      <p:pic>
        <p:nvPicPr>
          <p:cNvPr id="5122" name="Picture 2">
            <a:extLst>
              <a:ext uri="{FF2B5EF4-FFF2-40B4-BE49-F238E27FC236}">
                <a16:creationId xmlns:a16="http://schemas.microsoft.com/office/drawing/2014/main" id="{EF9921D2-657B-7EBC-8F4E-D2EF4F45CE32}"/>
              </a:ext>
              <a:ext uri="{C183D7F6-B498-43B3-948B-1728B52AA6E4}">
                <adec:decorative xmlns:adec="http://schemas.microsoft.com/office/drawing/2017/decorative" val="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5807" y="440214"/>
            <a:ext cx="2705553" cy="2263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726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dirty="0"/>
          </a:p>
        </p:txBody>
      </p:sp>
      <p:sp>
        <p:nvSpPr>
          <p:cNvPr id="20" name="כותרת 19">
            <a:extLst>
              <a:ext uri="{FF2B5EF4-FFF2-40B4-BE49-F238E27FC236}">
                <a16:creationId xmlns:a16="http://schemas.microsoft.com/office/drawing/2014/main" id="{5A6C3233-9A64-F68B-FEEC-B6586FE8534D}"/>
              </a:ext>
            </a:extLst>
          </p:cNvPr>
          <p:cNvSpPr txBox="1">
            <a:spLocks noGrp="1"/>
          </p:cNvSpPr>
          <p:nvPr>
            <p:ph type="title" idx="4294967295"/>
          </p:nvPr>
        </p:nvSpPr>
        <p:spPr>
          <a:xfrm>
            <a:off x="1073426" y="-337738"/>
            <a:ext cx="10045148"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4000" b="1"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mn-ea"/>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Fake or Fact?</a:t>
            </a:r>
            <a:endParaRPr kumimoji="0" lang="he-IL" sz="4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3" name="תיבת טקסט 2">
            <a:extLst>
              <a:ext uri="{FF2B5EF4-FFF2-40B4-BE49-F238E27FC236}">
                <a16:creationId xmlns:a16="http://schemas.microsoft.com/office/drawing/2014/main" id="{6A274D1D-A405-FD4A-FDDE-7450E795810E}"/>
              </a:ext>
            </a:extLst>
          </p:cNvPr>
          <p:cNvSpPr txBox="1"/>
          <p:nvPr/>
        </p:nvSpPr>
        <p:spPr>
          <a:xfrm>
            <a:off x="857654" y="846385"/>
            <a:ext cx="10045148" cy="954107"/>
          </a:xfrm>
          <a:prstGeom prst="rect">
            <a:avLst/>
          </a:prstGeom>
          <a:noFill/>
        </p:spPr>
        <p:txBody>
          <a:bodyPr wrap="square">
            <a:spAutoFit/>
          </a:bodyPr>
          <a:lstStyle/>
          <a:p>
            <a:pPr algn="ctr"/>
            <a:endParaRPr lang="he-IL" sz="2800" b="1" dirty="0">
              <a:latin typeface="Calibri" panose="020F0502020204030204" pitchFamily="34" charset="0"/>
              <a:cs typeface="Calibri" panose="020F0502020204030204" pitchFamily="34" charset="0"/>
            </a:endParaRPr>
          </a:p>
          <a:p>
            <a:pPr algn="ctr"/>
            <a:r>
              <a:rPr lang="he-IL" sz="2800" b="1" dirty="0">
                <a:solidFill>
                  <a:srgbClr val="000000"/>
                </a:solidFill>
                <a:effectLst/>
                <a:latin typeface="ReformaNarrowRegular"/>
              </a:rPr>
              <a:t>דולפין נתפס בעדשת המצלמה בזמן שהתעופף בשל ההוריקן </a:t>
            </a:r>
            <a:r>
              <a:rPr lang="he-IL" sz="2800" b="1" dirty="0" err="1">
                <a:solidFill>
                  <a:srgbClr val="000000"/>
                </a:solidFill>
                <a:effectLst/>
                <a:latin typeface="ReformaNarrowRegular"/>
              </a:rPr>
              <a:t>דוריאן</a:t>
            </a:r>
            <a:endParaRPr lang="he-IL" sz="2800" b="1" dirty="0">
              <a:latin typeface="Calibri" panose="020F0502020204030204" pitchFamily="34" charset="0"/>
              <a:cs typeface="Calibri" panose="020F0502020204030204" pitchFamily="34" charset="0"/>
            </a:endParaRPr>
          </a:p>
        </p:txBody>
      </p:sp>
      <p:pic>
        <p:nvPicPr>
          <p:cNvPr id="1026" name="Picture 2" descr="סופה בים">
            <a:extLst>
              <a:ext uri="{FF2B5EF4-FFF2-40B4-BE49-F238E27FC236}">
                <a16:creationId xmlns:a16="http://schemas.microsoft.com/office/drawing/2014/main" id="{D7FBB390-95FB-7A4F-F600-E34ED660D31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344488" y="1938265"/>
            <a:ext cx="3503024" cy="1748724"/>
          </a:xfrm>
          <a:prstGeom prst="rect">
            <a:avLst/>
          </a:prstGeom>
          <a:noFill/>
          <a:extLst>
            <a:ext uri="{909E8E84-426E-40DD-AFC4-6F175D3DCCD1}">
              <a14:hiddenFill xmlns:a14="http://schemas.microsoft.com/office/drawing/2010/main">
                <a:solidFill>
                  <a:srgbClr val="FFFFFF"/>
                </a:solidFill>
              </a14:hiddenFill>
            </a:ext>
          </a:extLst>
        </p:spPr>
      </p:pic>
      <p:sp>
        <p:nvSpPr>
          <p:cNvPr id="4" name="תיבת טקסט 3">
            <a:hlinkClick r:id="rId5" action="ppaction://hlinksldjump"/>
            <a:extLst>
              <a:ext uri="{FF2B5EF4-FFF2-40B4-BE49-F238E27FC236}">
                <a16:creationId xmlns:a16="http://schemas.microsoft.com/office/drawing/2014/main" id="{DB0E4BFE-121C-EAA9-95D1-6E1ADF6DCB5B}"/>
              </a:ext>
            </a:extLst>
          </p:cNvPr>
          <p:cNvSpPr txBox="1"/>
          <p:nvPr/>
        </p:nvSpPr>
        <p:spPr>
          <a:xfrm>
            <a:off x="1739634" y="4045373"/>
            <a:ext cx="3095897" cy="1908215"/>
          </a:xfrm>
          <a:prstGeom prst="rect">
            <a:avLst/>
          </a:prstGeom>
          <a:solidFill>
            <a:schemeClr val="accent2">
              <a:lumMod val="20000"/>
              <a:lumOff val="80000"/>
            </a:schemeClr>
          </a:solidFill>
          <a:ln w="57150">
            <a:solidFill>
              <a:schemeClr val="tx1"/>
            </a:solidFill>
          </a:ln>
        </p:spPr>
        <p:txBody>
          <a:bodyPr wrap="square" rtlCol="1">
            <a:spAutoFit/>
          </a:bodyPr>
          <a:lstStyle/>
          <a:p>
            <a:endParaRPr lang="he-IL" dirty="0"/>
          </a:p>
          <a:p>
            <a:pPr algn="ctr"/>
            <a:endParaRPr lang="en-US" sz="2400" b="1" dirty="0"/>
          </a:p>
          <a:p>
            <a:pPr algn="ctr"/>
            <a:r>
              <a:rPr lang="en-US" sz="4000" b="1" dirty="0"/>
              <a:t>Fake</a:t>
            </a:r>
          </a:p>
          <a:p>
            <a:endParaRPr lang="en-US" dirty="0"/>
          </a:p>
          <a:p>
            <a:endParaRPr lang="he-IL" dirty="0"/>
          </a:p>
        </p:txBody>
      </p:sp>
      <p:sp>
        <p:nvSpPr>
          <p:cNvPr id="6" name="תיבת טקסט 5">
            <a:hlinkClick r:id="rId6" action="ppaction://hlinksldjump"/>
            <a:extLst>
              <a:ext uri="{FF2B5EF4-FFF2-40B4-BE49-F238E27FC236}">
                <a16:creationId xmlns:a16="http://schemas.microsoft.com/office/drawing/2014/main" id="{DCA828ED-E9BA-9B5B-40B1-817CA37052CD}"/>
              </a:ext>
            </a:extLst>
          </p:cNvPr>
          <p:cNvSpPr txBox="1"/>
          <p:nvPr/>
        </p:nvSpPr>
        <p:spPr>
          <a:xfrm>
            <a:off x="7356470" y="4045373"/>
            <a:ext cx="3095897" cy="1938992"/>
          </a:xfrm>
          <a:prstGeom prst="rect">
            <a:avLst/>
          </a:prstGeom>
          <a:solidFill>
            <a:schemeClr val="accent6">
              <a:lumMod val="20000"/>
              <a:lumOff val="80000"/>
            </a:schemeClr>
          </a:solidFill>
          <a:ln w="57150">
            <a:solidFill>
              <a:schemeClr val="tx1"/>
            </a:solidFill>
          </a:ln>
        </p:spPr>
        <p:txBody>
          <a:bodyPr wrap="square" rtlCol="1">
            <a:spAutoFit/>
          </a:bodyPr>
          <a:lstStyle/>
          <a:p>
            <a:pPr algn="ctr"/>
            <a:endParaRPr lang="en-US" sz="4000" b="1" dirty="0"/>
          </a:p>
          <a:p>
            <a:pPr algn="ctr"/>
            <a:r>
              <a:rPr lang="en-US" sz="4000" b="1" dirty="0"/>
              <a:t>Fact</a:t>
            </a:r>
          </a:p>
          <a:p>
            <a:pPr algn="ctr"/>
            <a:endParaRPr lang="en-US" sz="4000" b="1" dirty="0"/>
          </a:p>
        </p:txBody>
      </p:sp>
    </p:spTree>
    <p:extLst>
      <p:ext uri="{BB962C8B-B14F-4D97-AF65-F5344CB8AC3E}">
        <p14:creationId xmlns:p14="http://schemas.microsoft.com/office/powerpoint/2010/main" val="3776033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dirty="0"/>
          </a:p>
        </p:txBody>
      </p:sp>
      <p:sp>
        <p:nvSpPr>
          <p:cNvPr id="7" name="כותרת 6">
            <a:extLst>
              <a:ext uri="{FF2B5EF4-FFF2-40B4-BE49-F238E27FC236}">
                <a16:creationId xmlns:a16="http://schemas.microsoft.com/office/drawing/2014/main" id="{B8914E12-A856-78CE-4592-57A9BBC0B612}"/>
              </a:ext>
            </a:extLst>
          </p:cNvPr>
          <p:cNvSpPr txBox="1">
            <a:spLocks noGrp="1"/>
          </p:cNvSpPr>
          <p:nvPr>
            <p:ph type="title" idx="4294967295"/>
          </p:nvPr>
        </p:nvSpPr>
        <p:spPr>
          <a:xfrm>
            <a:off x="1049383" y="1435481"/>
            <a:ext cx="10045148"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צדקתם!</a:t>
            </a: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התשובה הנכונה היא:</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DB0E4BFE-121C-EAA9-95D1-6E1ADF6DCB5B}"/>
              </a:ext>
            </a:extLst>
          </p:cNvPr>
          <p:cNvSpPr txBox="1"/>
          <p:nvPr/>
        </p:nvSpPr>
        <p:spPr>
          <a:xfrm>
            <a:off x="4524008" y="3055627"/>
            <a:ext cx="3095897" cy="1538883"/>
          </a:xfrm>
          <a:prstGeom prst="rect">
            <a:avLst/>
          </a:prstGeom>
          <a:solidFill>
            <a:schemeClr val="accent6">
              <a:lumMod val="60000"/>
              <a:lumOff val="40000"/>
            </a:schemeClr>
          </a:solidFill>
          <a:ln w="57150">
            <a:solidFill>
              <a:schemeClr val="tx1"/>
            </a:solidFill>
          </a:ln>
        </p:spPr>
        <p:txBody>
          <a:bodyPr wrap="square" rtlCol="1">
            <a:spAutoFit/>
          </a:bodyPr>
          <a:lstStyle/>
          <a:p>
            <a:endParaRPr lang="he-IL" dirty="0"/>
          </a:p>
          <a:p>
            <a:pPr algn="ctr"/>
            <a:r>
              <a:rPr lang="en-US" sz="4000" b="1" dirty="0"/>
              <a:t>Fake</a:t>
            </a:r>
          </a:p>
          <a:p>
            <a:endParaRPr lang="en-US" dirty="0"/>
          </a:p>
          <a:p>
            <a:endParaRPr lang="he-IL" dirty="0"/>
          </a:p>
        </p:txBody>
      </p:sp>
      <p:pic>
        <p:nvPicPr>
          <p:cNvPr id="4098" name="Picture 2">
            <a:extLst>
              <a:ext uri="{FF2B5EF4-FFF2-40B4-BE49-F238E27FC236}">
                <a16:creationId xmlns:a16="http://schemas.microsoft.com/office/drawing/2014/main" id="{0E50F28A-DC06-A08C-98C4-3E587DE765BA}"/>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2406" y="420188"/>
            <a:ext cx="2505891" cy="2505891"/>
          </a:xfrm>
          <a:prstGeom prst="rect">
            <a:avLst/>
          </a:prstGeom>
          <a:noFill/>
          <a:extLst>
            <a:ext uri="{909E8E84-426E-40DD-AFC4-6F175D3DCCD1}">
              <a14:hiddenFill xmlns:a14="http://schemas.microsoft.com/office/drawing/2010/main">
                <a:solidFill>
                  <a:srgbClr val="FFFFFF"/>
                </a:solidFill>
              </a14:hiddenFill>
            </a:ext>
          </a:extLst>
        </p:spPr>
      </p:pic>
      <p:sp>
        <p:nvSpPr>
          <p:cNvPr id="8" name="תיבת טקסט 7">
            <a:extLst>
              <a:ext uri="{FF2B5EF4-FFF2-40B4-BE49-F238E27FC236}">
                <a16:creationId xmlns:a16="http://schemas.microsoft.com/office/drawing/2014/main" id="{210906E5-1883-083F-72CC-382F4BD89968}"/>
              </a:ext>
            </a:extLst>
          </p:cNvPr>
          <p:cNvSpPr txBox="1"/>
          <p:nvPr/>
        </p:nvSpPr>
        <p:spPr>
          <a:xfrm>
            <a:off x="6808967" y="5464645"/>
            <a:ext cx="6093822" cy="523220"/>
          </a:xfrm>
          <a:prstGeom prst="rect">
            <a:avLst/>
          </a:prstGeom>
          <a:noFill/>
        </p:spPr>
        <p:txBody>
          <a:bodyPr wrap="square">
            <a:spAutoFit/>
          </a:bodyPr>
          <a:lstStyle/>
          <a:p>
            <a:pPr algn="ctr"/>
            <a:r>
              <a:rPr lang="he-IL" sz="2800" b="1" dirty="0">
                <a:latin typeface="Calibri" panose="020F0502020204030204" pitchFamily="34" charset="0"/>
                <a:cs typeface="Calibri" panose="020F0502020204030204" pitchFamily="34" charset="0"/>
              </a:rPr>
              <a:t>להרחבה </a:t>
            </a:r>
            <a:r>
              <a:rPr lang="he-IL" sz="2800" b="1" dirty="0">
                <a:latin typeface="Calibri" panose="020F0502020204030204" pitchFamily="34" charset="0"/>
                <a:cs typeface="Calibri" panose="020F0502020204030204" pitchFamily="34" charset="0"/>
                <a:hlinkClick r:id="rId5"/>
              </a:rPr>
              <a:t>ראו כאן</a:t>
            </a:r>
            <a:endParaRPr lang="he-IL" sz="2800" b="1" dirty="0">
              <a:latin typeface="Calibri" panose="020F0502020204030204" pitchFamily="34" charset="0"/>
              <a:cs typeface="Calibri" panose="020F0502020204030204" pitchFamily="34" charset="0"/>
            </a:endParaRPr>
          </a:p>
        </p:txBody>
      </p:sp>
      <p:sp>
        <p:nvSpPr>
          <p:cNvPr id="3" name="תיבת טקסט 2">
            <a:extLst>
              <a:ext uri="{FF2B5EF4-FFF2-40B4-BE49-F238E27FC236}">
                <a16:creationId xmlns:a16="http://schemas.microsoft.com/office/drawing/2014/main" id="{0103AC4F-A6EE-9FF8-FE90-78DF74847D5F}"/>
              </a:ext>
            </a:extLst>
          </p:cNvPr>
          <p:cNvSpPr txBox="1"/>
          <p:nvPr/>
        </p:nvSpPr>
        <p:spPr>
          <a:xfrm>
            <a:off x="290601" y="5533591"/>
            <a:ext cx="6093822" cy="523220"/>
          </a:xfrm>
          <a:prstGeom prst="rect">
            <a:avLst/>
          </a:prstGeom>
          <a:noFill/>
        </p:spPr>
        <p:txBody>
          <a:bodyPr wrap="square">
            <a:spAutoFit/>
          </a:bodyPr>
          <a:lstStyle/>
          <a:p>
            <a:pPr algn="ctr"/>
            <a:r>
              <a:rPr lang="he-IL" sz="2800" b="1" dirty="0">
                <a:latin typeface="Calibri" panose="020F0502020204030204" pitchFamily="34" charset="0"/>
                <a:cs typeface="Calibri" panose="020F0502020204030204" pitchFamily="34" charset="0"/>
                <a:hlinkClick r:id="rId6" action="ppaction://hlinksldjump"/>
              </a:rPr>
              <a:t>חזרה למשחק</a:t>
            </a:r>
            <a:endParaRPr lang="he-IL"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9998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dirty="0"/>
          </a:p>
        </p:txBody>
      </p:sp>
      <p:sp>
        <p:nvSpPr>
          <p:cNvPr id="7" name="כותרת 6">
            <a:extLst>
              <a:ext uri="{FF2B5EF4-FFF2-40B4-BE49-F238E27FC236}">
                <a16:creationId xmlns:a16="http://schemas.microsoft.com/office/drawing/2014/main" id="{B8914E12-A856-78CE-4592-57A9BBC0B612}"/>
              </a:ext>
            </a:extLst>
          </p:cNvPr>
          <p:cNvSpPr txBox="1">
            <a:spLocks noGrp="1"/>
          </p:cNvSpPr>
          <p:nvPr>
            <p:ph type="title" idx="4294967295"/>
          </p:nvPr>
        </p:nvSpPr>
        <p:spPr>
          <a:xfrm>
            <a:off x="1049383" y="1435481"/>
            <a:ext cx="10045148"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טעות!</a:t>
            </a: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התשובה הנכונה היא:</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DB0E4BFE-121C-EAA9-95D1-6E1ADF6DCB5B}"/>
              </a:ext>
            </a:extLst>
          </p:cNvPr>
          <p:cNvSpPr txBox="1"/>
          <p:nvPr/>
        </p:nvSpPr>
        <p:spPr>
          <a:xfrm>
            <a:off x="4524008" y="3055627"/>
            <a:ext cx="3095897" cy="1538883"/>
          </a:xfrm>
          <a:prstGeom prst="rect">
            <a:avLst/>
          </a:prstGeom>
          <a:solidFill>
            <a:srgbClr val="FF7C80"/>
          </a:solidFill>
          <a:ln w="57150">
            <a:solidFill>
              <a:schemeClr val="tx1"/>
            </a:solidFill>
          </a:ln>
        </p:spPr>
        <p:txBody>
          <a:bodyPr wrap="square" rtlCol="1">
            <a:spAutoFit/>
          </a:bodyPr>
          <a:lstStyle/>
          <a:p>
            <a:endParaRPr lang="he-IL" dirty="0"/>
          </a:p>
          <a:p>
            <a:pPr algn="ctr"/>
            <a:r>
              <a:rPr lang="en-US" sz="4000" b="1" dirty="0"/>
              <a:t>Fake</a:t>
            </a:r>
          </a:p>
          <a:p>
            <a:endParaRPr lang="en-US" dirty="0"/>
          </a:p>
          <a:p>
            <a:endParaRPr lang="he-IL" dirty="0"/>
          </a:p>
        </p:txBody>
      </p:sp>
      <p:sp>
        <p:nvSpPr>
          <p:cNvPr id="8" name="תיבת טקסט 7">
            <a:extLst>
              <a:ext uri="{FF2B5EF4-FFF2-40B4-BE49-F238E27FC236}">
                <a16:creationId xmlns:a16="http://schemas.microsoft.com/office/drawing/2014/main" id="{210906E5-1883-083F-72CC-382F4BD89968}"/>
              </a:ext>
            </a:extLst>
          </p:cNvPr>
          <p:cNvSpPr txBox="1"/>
          <p:nvPr/>
        </p:nvSpPr>
        <p:spPr>
          <a:xfrm>
            <a:off x="604110" y="5625070"/>
            <a:ext cx="6093822" cy="523220"/>
          </a:xfrm>
          <a:prstGeom prst="rect">
            <a:avLst/>
          </a:prstGeom>
          <a:noFill/>
        </p:spPr>
        <p:txBody>
          <a:bodyPr wrap="square">
            <a:spAutoFit/>
          </a:bodyPr>
          <a:lstStyle/>
          <a:p>
            <a:pPr algn="ctr"/>
            <a:r>
              <a:rPr lang="he-IL" sz="2800" b="1" dirty="0">
                <a:latin typeface="Calibri" panose="020F0502020204030204" pitchFamily="34" charset="0"/>
                <a:cs typeface="Calibri" panose="020F0502020204030204" pitchFamily="34" charset="0"/>
                <a:hlinkClick r:id="rId4" action="ppaction://hlinksldjump"/>
              </a:rPr>
              <a:t>חזרה למשחק</a:t>
            </a:r>
            <a:endParaRPr lang="he-IL" sz="2800" b="1" dirty="0">
              <a:latin typeface="Calibri" panose="020F0502020204030204" pitchFamily="34" charset="0"/>
              <a:cs typeface="Calibri" panose="020F0502020204030204" pitchFamily="34" charset="0"/>
            </a:endParaRPr>
          </a:p>
        </p:txBody>
      </p:sp>
      <p:sp>
        <p:nvSpPr>
          <p:cNvPr id="3" name="תיבת טקסט 2">
            <a:extLst>
              <a:ext uri="{FF2B5EF4-FFF2-40B4-BE49-F238E27FC236}">
                <a16:creationId xmlns:a16="http://schemas.microsoft.com/office/drawing/2014/main" id="{7506A5CF-CECA-35C1-9BB4-857AD1ECCC08}"/>
              </a:ext>
            </a:extLst>
          </p:cNvPr>
          <p:cNvSpPr txBox="1"/>
          <p:nvPr/>
        </p:nvSpPr>
        <p:spPr>
          <a:xfrm>
            <a:off x="6360476" y="5601102"/>
            <a:ext cx="6093822" cy="523220"/>
          </a:xfrm>
          <a:prstGeom prst="rect">
            <a:avLst/>
          </a:prstGeom>
          <a:noFill/>
        </p:spPr>
        <p:txBody>
          <a:bodyPr wrap="square">
            <a:spAutoFit/>
          </a:bodyPr>
          <a:lstStyle/>
          <a:p>
            <a:pPr algn="ctr"/>
            <a:r>
              <a:rPr lang="he-IL" sz="2800" b="1" dirty="0">
                <a:latin typeface="Calibri" panose="020F0502020204030204" pitchFamily="34" charset="0"/>
                <a:cs typeface="Calibri" panose="020F0502020204030204" pitchFamily="34" charset="0"/>
              </a:rPr>
              <a:t>להרחבה </a:t>
            </a:r>
            <a:r>
              <a:rPr lang="he-IL" sz="2800" b="1" dirty="0">
                <a:latin typeface="Calibri" panose="020F0502020204030204" pitchFamily="34" charset="0"/>
                <a:cs typeface="Calibri" panose="020F0502020204030204" pitchFamily="34" charset="0"/>
                <a:hlinkClick r:id="rId5"/>
              </a:rPr>
              <a:t>ראו כאן</a:t>
            </a:r>
            <a:endParaRPr lang="he-IL" sz="2800" b="1" dirty="0">
              <a:latin typeface="Calibri" panose="020F0502020204030204" pitchFamily="34" charset="0"/>
              <a:cs typeface="Calibri" panose="020F0502020204030204" pitchFamily="34" charset="0"/>
            </a:endParaRPr>
          </a:p>
        </p:txBody>
      </p:sp>
      <p:pic>
        <p:nvPicPr>
          <p:cNvPr id="5122" name="Picture 2" descr="Free cancel no symbol vector">
            <a:extLst>
              <a:ext uri="{FF2B5EF4-FFF2-40B4-BE49-F238E27FC236}">
                <a16:creationId xmlns:a16="http://schemas.microsoft.com/office/drawing/2014/main" id="{EF9921D2-657B-7EBC-8F4E-D2EF4F45CE3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5807" y="440214"/>
            <a:ext cx="2705553" cy="2263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175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29028"/>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dirty="0"/>
          </a:p>
        </p:txBody>
      </p:sp>
      <p:sp>
        <p:nvSpPr>
          <p:cNvPr id="20" name="כותרת 19">
            <a:extLst>
              <a:ext uri="{FF2B5EF4-FFF2-40B4-BE49-F238E27FC236}">
                <a16:creationId xmlns:a16="http://schemas.microsoft.com/office/drawing/2014/main" id="{5A6C3233-9A64-F68B-FEEC-B6586FE8534D}"/>
              </a:ext>
            </a:extLst>
          </p:cNvPr>
          <p:cNvSpPr txBox="1">
            <a:spLocks noGrp="1"/>
          </p:cNvSpPr>
          <p:nvPr>
            <p:ph type="title" idx="4294967295"/>
          </p:nvPr>
        </p:nvSpPr>
        <p:spPr>
          <a:xfrm>
            <a:off x="1073426" y="-337738"/>
            <a:ext cx="10045148"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4000" b="1" i="0" u="none" strike="noStrike" kern="1200" cap="none" spc="0" normalizeH="0" baseline="0" noProof="0" dirty="0">
              <a:ln>
                <a:noFill/>
              </a:ln>
              <a:solidFill>
                <a:schemeClr val="accent1">
                  <a:lumMod val="75000"/>
                </a:schemeClr>
              </a:solidFill>
              <a:effectLst/>
              <a:uLnTx/>
              <a:uFillTx/>
              <a:latin typeface="Calibri" panose="020F0502020204030204" pitchFamily="34" charset="0"/>
              <a:ea typeface="+mn-ea"/>
              <a:cs typeface="Calibri" panose="020F050202020403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Fake or Fact?</a:t>
            </a:r>
            <a:endParaRPr kumimoji="0" lang="he-IL" sz="4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3" name="תיבת טקסט 2">
            <a:extLst>
              <a:ext uri="{FF2B5EF4-FFF2-40B4-BE49-F238E27FC236}">
                <a16:creationId xmlns:a16="http://schemas.microsoft.com/office/drawing/2014/main" id="{6A274D1D-A405-FD4A-FDDE-7450E795810E}"/>
              </a:ext>
            </a:extLst>
          </p:cNvPr>
          <p:cNvSpPr txBox="1"/>
          <p:nvPr/>
        </p:nvSpPr>
        <p:spPr>
          <a:xfrm>
            <a:off x="870155" y="1435481"/>
            <a:ext cx="10224376" cy="1384995"/>
          </a:xfrm>
          <a:prstGeom prst="rect">
            <a:avLst/>
          </a:prstGeom>
          <a:noFill/>
        </p:spPr>
        <p:txBody>
          <a:bodyPr wrap="square">
            <a:spAutoFit/>
          </a:bodyPr>
          <a:lstStyle/>
          <a:p>
            <a:pPr algn="ctr"/>
            <a:r>
              <a:rPr lang="he-IL" sz="2800" b="1" dirty="0">
                <a:solidFill>
                  <a:srgbClr val="000000"/>
                </a:solidFill>
                <a:effectLst/>
                <a:latin typeface="ReformaNarrowRegular"/>
              </a:rPr>
              <a:t>בכתבה בעיתון נכתב כי בת 13 מסין הוציאה סכום השווה ל200,000 ₪ על משחקי רשת</a:t>
            </a:r>
            <a:endParaRPr lang="he-IL" sz="2800" b="1" dirty="0">
              <a:latin typeface="Calibri" panose="020F0502020204030204" pitchFamily="34" charset="0"/>
              <a:cs typeface="Calibri" panose="020F0502020204030204" pitchFamily="34" charset="0"/>
            </a:endParaRPr>
          </a:p>
          <a:p>
            <a:pPr algn="ctr"/>
            <a:endParaRPr lang="he-IL" sz="2800" b="1" dirty="0">
              <a:latin typeface="Calibri" panose="020F0502020204030204" pitchFamily="34" charset="0"/>
              <a:cs typeface="Calibri" panose="020F0502020204030204" pitchFamily="34" charset="0"/>
            </a:endParaRPr>
          </a:p>
        </p:txBody>
      </p:sp>
      <p:pic>
        <p:nvPicPr>
          <p:cNvPr id="11266" name="Picture 2" descr="סימנים מתמטיים על לוח">
            <a:extLst>
              <a:ext uri="{FF2B5EF4-FFF2-40B4-BE49-F238E27FC236}">
                <a16:creationId xmlns:a16="http://schemas.microsoft.com/office/drawing/2014/main" id="{E76B9EF8-7E65-476C-F84D-FE4AD39E17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4003" y="2571818"/>
            <a:ext cx="3169727" cy="1253252"/>
          </a:xfrm>
          <a:prstGeom prst="rect">
            <a:avLst/>
          </a:prstGeom>
          <a:noFill/>
          <a:extLst>
            <a:ext uri="{909E8E84-426E-40DD-AFC4-6F175D3DCCD1}">
              <a14:hiddenFill xmlns:a14="http://schemas.microsoft.com/office/drawing/2010/main">
                <a:solidFill>
                  <a:srgbClr val="FFFFFF"/>
                </a:solidFill>
              </a14:hiddenFill>
            </a:ext>
          </a:extLst>
        </p:spPr>
      </p:pic>
      <p:sp>
        <p:nvSpPr>
          <p:cNvPr id="4" name="תיבת טקסט 3">
            <a:hlinkClick r:id="rId5" action="ppaction://hlinksldjump"/>
            <a:extLst>
              <a:ext uri="{FF2B5EF4-FFF2-40B4-BE49-F238E27FC236}">
                <a16:creationId xmlns:a16="http://schemas.microsoft.com/office/drawing/2014/main" id="{DB0E4BFE-121C-EAA9-95D1-6E1ADF6DCB5B}"/>
              </a:ext>
            </a:extLst>
          </p:cNvPr>
          <p:cNvSpPr txBox="1"/>
          <p:nvPr/>
        </p:nvSpPr>
        <p:spPr>
          <a:xfrm>
            <a:off x="1739633" y="4055636"/>
            <a:ext cx="3095897" cy="1938992"/>
          </a:xfrm>
          <a:prstGeom prst="rect">
            <a:avLst/>
          </a:prstGeom>
          <a:solidFill>
            <a:schemeClr val="accent2">
              <a:lumMod val="20000"/>
              <a:lumOff val="80000"/>
            </a:schemeClr>
          </a:solidFill>
          <a:ln w="57150">
            <a:solidFill>
              <a:schemeClr val="tx1"/>
            </a:solidFill>
          </a:ln>
        </p:spPr>
        <p:txBody>
          <a:bodyPr wrap="square" rtlCol="1">
            <a:spAutoFit/>
          </a:bodyPr>
          <a:lstStyle/>
          <a:p>
            <a:endParaRPr lang="he-IL" dirty="0"/>
          </a:p>
          <a:p>
            <a:pPr algn="ctr"/>
            <a:endParaRPr lang="en-US" sz="2000" b="1" dirty="0"/>
          </a:p>
          <a:p>
            <a:pPr algn="ctr"/>
            <a:r>
              <a:rPr lang="en-US" sz="4000" b="1" dirty="0"/>
              <a:t>Fake</a:t>
            </a:r>
          </a:p>
          <a:p>
            <a:endParaRPr lang="en-US" dirty="0"/>
          </a:p>
          <a:p>
            <a:endParaRPr lang="en-US" sz="2400" dirty="0"/>
          </a:p>
        </p:txBody>
      </p:sp>
      <p:sp>
        <p:nvSpPr>
          <p:cNvPr id="6" name="תיבת טקסט 5">
            <a:hlinkClick r:id="rId6" action="ppaction://hlinksldjump"/>
            <a:extLst>
              <a:ext uri="{FF2B5EF4-FFF2-40B4-BE49-F238E27FC236}">
                <a16:creationId xmlns:a16="http://schemas.microsoft.com/office/drawing/2014/main" id="{DCA828ED-E9BA-9B5B-40B1-817CA37052CD}"/>
              </a:ext>
            </a:extLst>
          </p:cNvPr>
          <p:cNvSpPr txBox="1"/>
          <p:nvPr/>
        </p:nvSpPr>
        <p:spPr>
          <a:xfrm>
            <a:off x="7518702" y="4064795"/>
            <a:ext cx="3095897" cy="1938992"/>
          </a:xfrm>
          <a:prstGeom prst="rect">
            <a:avLst/>
          </a:prstGeom>
          <a:solidFill>
            <a:schemeClr val="accent6">
              <a:lumMod val="20000"/>
              <a:lumOff val="80000"/>
            </a:schemeClr>
          </a:solidFill>
          <a:ln w="57150">
            <a:solidFill>
              <a:schemeClr val="tx1"/>
            </a:solidFill>
          </a:ln>
        </p:spPr>
        <p:txBody>
          <a:bodyPr wrap="square" rtlCol="1">
            <a:spAutoFit/>
          </a:bodyPr>
          <a:lstStyle/>
          <a:p>
            <a:pPr algn="ctr"/>
            <a:endParaRPr lang="en-US" sz="4000" b="1" dirty="0"/>
          </a:p>
          <a:p>
            <a:pPr algn="ctr"/>
            <a:r>
              <a:rPr lang="en-US" sz="4000" b="1" dirty="0"/>
              <a:t>Fact</a:t>
            </a:r>
          </a:p>
          <a:p>
            <a:pPr algn="ctr"/>
            <a:endParaRPr lang="en-US" sz="4000" b="1" dirty="0"/>
          </a:p>
        </p:txBody>
      </p:sp>
    </p:spTree>
    <p:extLst>
      <p:ext uri="{BB962C8B-B14F-4D97-AF65-F5344CB8AC3E}">
        <p14:creationId xmlns:p14="http://schemas.microsoft.com/office/powerpoint/2010/main" val="2740781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dirty="0"/>
          </a:p>
        </p:txBody>
      </p:sp>
      <p:sp>
        <p:nvSpPr>
          <p:cNvPr id="7" name="כותרת 6">
            <a:extLst>
              <a:ext uri="{FF2B5EF4-FFF2-40B4-BE49-F238E27FC236}">
                <a16:creationId xmlns:a16="http://schemas.microsoft.com/office/drawing/2014/main" id="{B8914E12-A856-78CE-4592-57A9BBC0B612}"/>
              </a:ext>
            </a:extLst>
          </p:cNvPr>
          <p:cNvSpPr txBox="1">
            <a:spLocks noGrp="1"/>
          </p:cNvSpPr>
          <p:nvPr>
            <p:ph type="title" idx="4294967295"/>
          </p:nvPr>
        </p:nvSpPr>
        <p:spPr>
          <a:xfrm>
            <a:off x="1049383" y="1435481"/>
            <a:ext cx="10045148"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צדקתם!</a:t>
            </a: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התשובה הנכונה היא:</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DB0E4BFE-121C-EAA9-95D1-6E1ADF6DCB5B}"/>
              </a:ext>
            </a:extLst>
          </p:cNvPr>
          <p:cNvSpPr txBox="1"/>
          <p:nvPr/>
        </p:nvSpPr>
        <p:spPr>
          <a:xfrm>
            <a:off x="4524008" y="3055627"/>
            <a:ext cx="3095897" cy="1538883"/>
          </a:xfrm>
          <a:prstGeom prst="rect">
            <a:avLst/>
          </a:prstGeom>
          <a:solidFill>
            <a:schemeClr val="accent6">
              <a:lumMod val="60000"/>
              <a:lumOff val="40000"/>
            </a:schemeClr>
          </a:solidFill>
          <a:ln w="57150">
            <a:solidFill>
              <a:schemeClr val="tx1"/>
            </a:solidFill>
          </a:ln>
        </p:spPr>
        <p:txBody>
          <a:bodyPr wrap="square" rtlCol="1">
            <a:spAutoFit/>
          </a:bodyPr>
          <a:lstStyle/>
          <a:p>
            <a:endParaRPr lang="he-IL" dirty="0"/>
          </a:p>
          <a:p>
            <a:pPr algn="ctr"/>
            <a:r>
              <a:rPr lang="en-US" sz="4000" b="1" dirty="0"/>
              <a:t>Fact</a:t>
            </a:r>
          </a:p>
          <a:p>
            <a:endParaRPr lang="en-US" dirty="0"/>
          </a:p>
          <a:p>
            <a:endParaRPr lang="he-IL" dirty="0"/>
          </a:p>
        </p:txBody>
      </p:sp>
      <p:pic>
        <p:nvPicPr>
          <p:cNvPr id="4098" name="Picture 2">
            <a:extLst>
              <a:ext uri="{FF2B5EF4-FFF2-40B4-BE49-F238E27FC236}">
                <a16:creationId xmlns:a16="http://schemas.microsoft.com/office/drawing/2014/main" id="{0E50F28A-DC06-A08C-98C4-3E587DE765BA}"/>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2406" y="420188"/>
            <a:ext cx="2505891" cy="2505891"/>
          </a:xfrm>
          <a:prstGeom prst="rect">
            <a:avLst/>
          </a:prstGeom>
          <a:noFill/>
          <a:extLst>
            <a:ext uri="{909E8E84-426E-40DD-AFC4-6F175D3DCCD1}">
              <a14:hiddenFill xmlns:a14="http://schemas.microsoft.com/office/drawing/2010/main">
                <a:solidFill>
                  <a:srgbClr val="FFFFFF"/>
                </a:solidFill>
              </a14:hiddenFill>
            </a:ext>
          </a:extLst>
        </p:spPr>
      </p:pic>
      <p:sp>
        <p:nvSpPr>
          <p:cNvPr id="8" name="תיבת טקסט 7">
            <a:extLst>
              <a:ext uri="{FF2B5EF4-FFF2-40B4-BE49-F238E27FC236}">
                <a16:creationId xmlns:a16="http://schemas.microsoft.com/office/drawing/2014/main" id="{210906E5-1883-083F-72CC-382F4BD89968}"/>
              </a:ext>
            </a:extLst>
          </p:cNvPr>
          <p:cNvSpPr txBox="1"/>
          <p:nvPr/>
        </p:nvSpPr>
        <p:spPr>
          <a:xfrm>
            <a:off x="7004909" y="5422519"/>
            <a:ext cx="6093822" cy="523220"/>
          </a:xfrm>
          <a:prstGeom prst="rect">
            <a:avLst/>
          </a:prstGeom>
          <a:noFill/>
        </p:spPr>
        <p:txBody>
          <a:bodyPr wrap="square">
            <a:spAutoFit/>
          </a:bodyPr>
          <a:lstStyle/>
          <a:p>
            <a:pPr algn="ctr"/>
            <a:r>
              <a:rPr lang="he-IL" sz="2800" b="1" dirty="0">
                <a:latin typeface="Calibri" panose="020F0502020204030204" pitchFamily="34" charset="0"/>
                <a:cs typeface="Calibri" panose="020F0502020204030204" pitchFamily="34" charset="0"/>
              </a:rPr>
              <a:t>להרחבה </a:t>
            </a:r>
            <a:r>
              <a:rPr lang="he-IL" sz="2800" b="1" dirty="0">
                <a:latin typeface="Calibri" panose="020F0502020204030204" pitchFamily="34" charset="0"/>
                <a:cs typeface="Calibri" panose="020F0502020204030204" pitchFamily="34" charset="0"/>
                <a:hlinkClick r:id="rId5"/>
              </a:rPr>
              <a:t>ראו כאן</a:t>
            </a:r>
            <a:endParaRPr lang="he-IL"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526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dirty="0"/>
          </a:p>
        </p:txBody>
      </p:sp>
      <p:sp>
        <p:nvSpPr>
          <p:cNvPr id="7" name="כותרת 6">
            <a:extLst>
              <a:ext uri="{FF2B5EF4-FFF2-40B4-BE49-F238E27FC236}">
                <a16:creationId xmlns:a16="http://schemas.microsoft.com/office/drawing/2014/main" id="{B8914E12-A856-78CE-4592-57A9BBC0B612}"/>
              </a:ext>
            </a:extLst>
          </p:cNvPr>
          <p:cNvSpPr txBox="1">
            <a:spLocks noGrp="1"/>
          </p:cNvSpPr>
          <p:nvPr>
            <p:ph type="title" idx="4294967295"/>
          </p:nvPr>
        </p:nvSpPr>
        <p:spPr>
          <a:xfrm>
            <a:off x="1049383" y="1435481"/>
            <a:ext cx="10045148"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טעות!</a:t>
            </a: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התשובה הנכונה היא:</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4" name="תיבת טקסט 3">
            <a:extLst>
              <a:ext uri="{FF2B5EF4-FFF2-40B4-BE49-F238E27FC236}">
                <a16:creationId xmlns:a16="http://schemas.microsoft.com/office/drawing/2014/main" id="{DB0E4BFE-121C-EAA9-95D1-6E1ADF6DCB5B}"/>
              </a:ext>
            </a:extLst>
          </p:cNvPr>
          <p:cNvSpPr txBox="1"/>
          <p:nvPr/>
        </p:nvSpPr>
        <p:spPr>
          <a:xfrm>
            <a:off x="4524008" y="3055627"/>
            <a:ext cx="3095897" cy="1538883"/>
          </a:xfrm>
          <a:prstGeom prst="rect">
            <a:avLst/>
          </a:prstGeom>
          <a:solidFill>
            <a:srgbClr val="FF7C80"/>
          </a:solidFill>
          <a:ln w="57150">
            <a:solidFill>
              <a:schemeClr val="tx1"/>
            </a:solidFill>
          </a:ln>
        </p:spPr>
        <p:txBody>
          <a:bodyPr wrap="square" rtlCol="1">
            <a:spAutoFit/>
          </a:bodyPr>
          <a:lstStyle/>
          <a:p>
            <a:endParaRPr lang="he-IL" dirty="0"/>
          </a:p>
          <a:p>
            <a:pPr algn="ctr"/>
            <a:r>
              <a:rPr lang="en-US" sz="4000" b="1" dirty="0"/>
              <a:t>Fact</a:t>
            </a:r>
          </a:p>
          <a:p>
            <a:endParaRPr lang="en-US" dirty="0"/>
          </a:p>
          <a:p>
            <a:endParaRPr lang="he-IL" dirty="0"/>
          </a:p>
        </p:txBody>
      </p:sp>
      <p:sp>
        <p:nvSpPr>
          <p:cNvPr id="5" name="תיבת טקסט 4">
            <a:extLst>
              <a:ext uri="{FF2B5EF4-FFF2-40B4-BE49-F238E27FC236}">
                <a16:creationId xmlns:a16="http://schemas.microsoft.com/office/drawing/2014/main" id="{C3E79A31-DEC7-3DB7-B8A2-73DA3375B9D8}"/>
              </a:ext>
              <a:ext uri="{C183D7F6-B498-43B3-948B-1728B52AA6E4}">
                <adec:decorative xmlns:adec="http://schemas.microsoft.com/office/drawing/2017/decorative" val="1"/>
              </a:ext>
            </a:extLst>
          </p:cNvPr>
          <p:cNvSpPr txBox="1"/>
          <p:nvPr/>
        </p:nvSpPr>
        <p:spPr>
          <a:xfrm>
            <a:off x="915441" y="4789714"/>
            <a:ext cx="3095897" cy="1267097"/>
          </a:xfrm>
          <a:prstGeom prst="rect">
            <a:avLst/>
          </a:prstGeom>
          <a:noFill/>
        </p:spPr>
        <p:txBody>
          <a:bodyPr wrap="square" rtlCol="1">
            <a:spAutoFit/>
          </a:bodyPr>
          <a:lstStyle/>
          <a:p>
            <a:endParaRPr lang="he-IL" dirty="0"/>
          </a:p>
        </p:txBody>
      </p:sp>
      <p:sp>
        <p:nvSpPr>
          <p:cNvPr id="8" name="תיבת טקסט 7">
            <a:extLst>
              <a:ext uri="{FF2B5EF4-FFF2-40B4-BE49-F238E27FC236}">
                <a16:creationId xmlns:a16="http://schemas.microsoft.com/office/drawing/2014/main" id="{210906E5-1883-083F-72CC-382F4BD89968}"/>
              </a:ext>
            </a:extLst>
          </p:cNvPr>
          <p:cNvSpPr txBox="1"/>
          <p:nvPr/>
        </p:nvSpPr>
        <p:spPr>
          <a:xfrm>
            <a:off x="7279229" y="5533591"/>
            <a:ext cx="6093822" cy="954107"/>
          </a:xfrm>
          <a:prstGeom prst="rect">
            <a:avLst/>
          </a:prstGeom>
          <a:noFill/>
        </p:spPr>
        <p:txBody>
          <a:bodyPr wrap="square">
            <a:spAutoFit/>
          </a:bodyPr>
          <a:lstStyle/>
          <a:p>
            <a:pPr algn="ctr"/>
            <a:r>
              <a:rPr lang="he-IL" sz="2800" b="1" dirty="0">
                <a:latin typeface="Calibri" panose="020F0502020204030204" pitchFamily="34" charset="0"/>
                <a:cs typeface="Calibri" panose="020F0502020204030204" pitchFamily="34" charset="0"/>
              </a:rPr>
              <a:t>להרחבה </a:t>
            </a:r>
            <a:r>
              <a:rPr lang="he-IL" sz="2800" b="1" dirty="0">
                <a:latin typeface="Calibri" panose="020F0502020204030204" pitchFamily="34" charset="0"/>
                <a:cs typeface="Calibri" panose="020F0502020204030204" pitchFamily="34" charset="0"/>
                <a:hlinkClick r:id="rId4"/>
              </a:rPr>
              <a:t>ראו כאן</a:t>
            </a:r>
            <a:endParaRPr lang="he-IL" sz="2800" b="1" dirty="0">
              <a:latin typeface="Calibri" panose="020F0502020204030204" pitchFamily="34" charset="0"/>
              <a:cs typeface="Calibri" panose="020F0502020204030204" pitchFamily="34" charset="0"/>
            </a:endParaRPr>
          </a:p>
          <a:p>
            <a:pPr algn="ctr"/>
            <a:endParaRPr lang="he-IL" sz="2800" b="1" dirty="0">
              <a:latin typeface="Calibri" panose="020F0502020204030204" pitchFamily="34" charset="0"/>
              <a:cs typeface="Calibri" panose="020F0502020204030204" pitchFamily="34" charset="0"/>
            </a:endParaRPr>
          </a:p>
        </p:txBody>
      </p:sp>
      <p:pic>
        <p:nvPicPr>
          <p:cNvPr id="5122" name="Picture 2">
            <a:extLst>
              <a:ext uri="{FF2B5EF4-FFF2-40B4-BE49-F238E27FC236}">
                <a16:creationId xmlns:a16="http://schemas.microsoft.com/office/drawing/2014/main" id="{EF9921D2-657B-7EBC-8F4E-D2EF4F45CE32}"/>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5807" y="440214"/>
            <a:ext cx="2705553" cy="2263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374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לבן 11">
            <a:extLst>
              <a:ext uri="{FF2B5EF4-FFF2-40B4-BE49-F238E27FC236}">
                <a16:creationId xmlns:a16="http://schemas.microsoft.com/office/drawing/2014/main" id="{9E8DDCA4-673A-338F-1D1E-7458FD03C4B9}"/>
              </a:ext>
              <a:ext uri="{C183D7F6-B498-43B3-948B-1728B52AA6E4}">
                <adec:decorative xmlns:adec="http://schemas.microsoft.com/office/drawing/2017/decorative" val="1"/>
              </a:ext>
            </a:extLst>
          </p:cNvPr>
          <p:cNvSpPr/>
          <p:nvPr/>
        </p:nvSpPr>
        <p:spPr>
          <a:xfrm>
            <a:off x="6096000" y="0"/>
            <a:ext cx="6096000" cy="685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Freeform 2">
            <a:extLst>
              <a:ext uri="{C183D7F6-B498-43B3-948B-1728B52AA6E4}">
                <adec:decorative xmlns:adec="http://schemas.microsoft.com/office/drawing/2017/decorative" val="1"/>
              </a:ext>
            </a:extLst>
          </p:cNvPr>
          <p:cNvSpPr/>
          <p:nvPr/>
        </p:nvSpPr>
        <p:spPr>
          <a:xfrm>
            <a:off x="0" y="0"/>
            <a:ext cx="6011892"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dirty="0"/>
          </a:p>
        </p:txBody>
      </p:sp>
      <p:sp>
        <p:nvSpPr>
          <p:cNvPr id="3" name="AutoShape 2">
            <a:extLst>
              <a:ext uri="{FF2B5EF4-FFF2-40B4-BE49-F238E27FC236}">
                <a16:creationId xmlns:a16="http://schemas.microsoft.com/office/drawing/2014/main" id="{52663DF3-F816-C035-AD72-27694BA227A7}"/>
              </a:ext>
              <a:ext uri="{C183D7F6-B498-43B3-948B-1728B52AA6E4}">
                <adec:decorative xmlns:adec="http://schemas.microsoft.com/office/drawing/2017/decorative" val="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0" name="תיבת טקסט 19">
            <a:extLst>
              <a:ext uri="{FF2B5EF4-FFF2-40B4-BE49-F238E27FC236}">
                <a16:creationId xmlns:a16="http://schemas.microsoft.com/office/drawing/2014/main" id="{5A6C3233-9A64-F68B-FEEC-B6586FE8534D}"/>
              </a:ext>
            </a:extLst>
          </p:cNvPr>
          <p:cNvSpPr txBox="1"/>
          <p:nvPr/>
        </p:nvSpPr>
        <p:spPr>
          <a:xfrm>
            <a:off x="7163191" y="1256365"/>
            <a:ext cx="4114017" cy="36009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he-IL" sz="4000" b="1" dirty="0">
                <a:latin typeface="Calibri" panose="020F0502020204030204" pitchFamily="34" charset="0"/>
                <a:cs typeface="Calibri" panose="020F0502020204030204" pitchFamily="34" charset="0"/>
              </a:rPr>
              <a:t>          </a:t>
            </a:r>
          </a:p>
          <a:p>
            <a:endParaRPr lang="he-IL" sz="4000" b="1" dirty="0">
              <a:latin typeface="Calibri" panose="020F0502020204030204" pitchFamily="34" charset="0"/>
              <a:cs typeface="Calibri" panose="020F0502020204030204" pitchFamily="34" charset="0"/>
            </a:endParaRPr>
          </a:p>
          <a:p>
            <a:pPr algn="ctr"/>
            <a:r>
              <a:rPr lang="he-IL" sz="4000" b="1" dirty="0">
                <a:latin typeface="Calibri" panose="020F0502020204030204" pitchFamily="34" charset="0"/>
                <a:cs typeface="Calibri" panose="020F0502020204030204" pitchFamily="34" charset="0"/>
              </a:rPr>
              <a:t>כל הנספחים המצורפים להדפסה</a:t>
            </a:r>
          </a:p>
          <a:p>
            <a:pPr algn="ctr"/>
            <a:endParaRPr lang="he-IL" sz="2800" b="1" dirty="0">
              <a:latin typeface="Calibri" panose="020F0502020204030204" pitchFamily="34" charset="0"/>
              <a:cs typeface="Calibri" panose="020F0502020204030204" pitchFamily="34" charset="0"/>
            </a:endParaRPr>
          </a:p>
          <a:p>
            <a:pPr algn="ctr"/>
            <a:endParaRPr lang="he-IL"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4355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6011892"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dirty="0"/>
          </a:p>
        </p:txBody>
      </p:sp>
      <p:sp>
        <p:nvSpPr>
          <p:cNvPr id="3" name="AutoShape 2">
            <a:extLst>
              <a:ext uri="{FF2B5EF4-FFF2-40B4-BE49-F238E27FC236}">
                <a16:creationId xmlns:a16="http://schemas.microsoft.com/office/drawing/2014/main" id="{52663DF3-F816-C035-AD72-27694BA227A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4" name="Freeform 5">
            <a:extLst>
              <a:ext uri="{FF2B5EF4-FFF2-40B4-BE49-F238E27FC236}">
                <a16:creationId xmlns:a16="http://schemas.microsoft.com/office/drawing/2014/main" id="{68521BD8-0810-0A75-5A1A-658376C5562F}"/>
              </a:ext>
            </a:extLst>
          </p:cNvPr>
          <p:cNvSpPr/>
          <p:nvPr/>
        </p:nvSpPr>
        <p:spPr>
          <a:xfrm rot="8589632" flipH="1">
            <a:off x="5159" y="220030"/>
            <a:ext cx="2713374" cy="2415497"/>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5" name="תיבת טקסט 4">
            <a:extLst>
              <a:ext uri="{FF2B5EF4-FFF2-40B4-BE49-F238E27FC236}">
                <a16:creationId xmlns:a16="http://schemas.microsoft.com/office/drawing/2014/main" id="{DE529B67-8FA0-2D89-9462-92FE7891650E}"/>
              </a:ext>
            </a:extLst>
          </p:cNvPr>
          <p:cNvSpPr txBox="1"/>
          <p:nvPr/>
        </p:nvSpPr>
        <p:spPr>
          <a:xfrm>
            <a:off x="641234" y="-661642"/>
            <a:ext cx="2733601" cy="4093428"/>
          </a:xfrm>
          <a:prstGeom prst="rect">
            <a:avLst/>
          </a:prstGeom>
          <a:noFill/>
        </p:spPr>
        <p:txBody>
          <a:bodyPr wrap="square">
            <a:spAutoFit/>
          </a:bodyPr>
          <a:lstStyle/>
          <a:p>
            <a:r>
              <a:rPr lang="he-IL" sz="4000" b="1" dirty="0">
                <a:latin typeface="Calibri" panose="020F0502020204030204" pitchFamily="34" charset="0"/>
                <a:cs typeface="Calibri" panose="020F0502020204030204" pitchFamily="34" charset="0"/>
              </a:rPr>
              <a:t>          </a:t>
            </a:r>
          </a:p>
          <a:p>
            <a:endParaRPr lang="he-IL" sz="4000" b="1" dirty="0">
              <a:latin typeface="Calibri" panose="020F0502020204030204" pitchFamily="34" charset="0"/>
              <a:cs typeface="Calibri" panose="020F0502020204030204" pitchFamily="34" charset="0"/>
            </a:endParaRPr>
          </a:p>
          <a:p>
            <a:pPr algn="ctr"/>
            <a:r>
              <a:rPr lang="he-IL" sz="4000" b="1" dirty="0">
                <a:latin typeface="Calibri" panose="020F0502020204030204" pitchFamily="34" charset="0"/>
                <a:cs typeface="Calibri" panose="020F0502020204030204" pitchFamily="34" charset="0"/>
              </a:rPr>
              <a:t>           </a:t>
            </a:r>
            <a:r>
              <a:rPr lang="en-US" sz="3600" b="1" dirty="0">
                <a:latin typeface="Calibri" panose="020F0502020204030204" pitchFamily="34" charset="0"/>
                <a:cs typeface="Calibri" panose="020F0502020204030204" pitchFamily="34" charset="0"/>
              </a:rPr>
              <a:t>Check the            </a:t>
            </a:r>
          </a:p>
          <a:p>
            <a:pPr algn="ctr"/>
            <a:r>
              <a:rPr lang="en-US" sz="3600" b="1" dirty="0">
                <a:latin typeface="Calibri" panose="020F0502020204030204" pitchFamily="34" charset="0"/>
                <a:cs typeface="Calibri" panose="020F0502020204030204" pitchFamily="34" charset="0"/>
              </a:rPr>
              <a:t>Fake             </a:t>
            </a:r>
            <a:endParaRPr lang="he-IL" sz="4000" b="1" dirty="0">
              <a:latin typeface="Calibri" panose="020F0502020204030204" pitchFamily="34" charset="0"/>
              <a:cs typeface="Calibri" panose="020F0502020204030204" pitchFamily="34" charset="0"/>
            </a:endParaRPr>
          </a:p>
          <a:p>
            <a:pPr algn="ctr"/>
            <a:endParaRPr lang="he-IL" sz="2800" b="1" dirty="0">
              <a:latin typeface="Calibri" panose="020F0502020204030204" pitchFamily="34" charset="0"/>
              <a:cs typeface="Calibri" panose="020F0502020204030204" pitchFamily="34" charset="0"/>
            </a:endParaRPr>
          </a:p>
          <a:p>
            <a:pPr algn="ctr"/>
            <a:endParaRPr lang="he-IL" sz="4000" b="1" dirty="0">
              <a:latin typeface="Calibri" panose="020F0502020204030204" pitchFamily="34" charset="0"/>
              <a:cs typeface="Calibri" panose="020F0502020204030204" pitchFamily="34" charset="0"/>
            </a:endParaRPr>
          </a:p>
        </p:txBody>
      </p:sp>
      <p:sp>
        <p:nvSpPr>
          <p:cNvPr id="6" name="תיבת טקסט 5">
            <a:extLst>
              <a:ext uri="{FF2B5EF4-FFF2-40B4-BE49-F238E27FC236}">
                <a16:creationId xmlns:a16="http://schemas.microsoft.com/office/drawing/2014/main" id="{F2BFFB95-40F6-BA6B-558E-E75697D3C6F6}"/>
              </a:ext>
            </a:extLst>
          </p:cNvPr>
          <p:cNvSpPr txBox="1"/>
          <p:nvPr/>
        </p:nvSpPr>
        <p:spPr>
          <a:xfrm>
            <a:off x="-61558" y="2153672"/>
            <a:ext cx="4139184" cy="4832092"/>
          </a:xfrm>
          <a:prstGeom prst="rect">
            <a:avLst/>
          </a:prstGeom>
          <a:noFill/>
        </p:spPr>
        <p:txBody>
          <a:bodyPr wrap="square">
            <a:spAutoFit/>
          </a:bodyPr>
          <a:lstStyle/>
          <a:p>
            <a:r>
              <a:rPr lang="he-IL" sz="2400" b="1" dirty="0">
                <a:latin typeface="Calibri" panose="020F0502020204030204" pitchFamily="34" charset="0"/>
                <a:cs typeface="Calibri" panose="020F0502020204030204" pitchFamily="34" charset="0"/>
              </a:rPr>
              <a:t>שאלות:</a:t>
            </a:r>
          </a:p>
          <a:p>
            <a:endParaRPr lang="he-IL" sz="2400" b="1" u="sng"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אילו רגשות מעורר הסרטון לדעתכם?</a:t>
            </a:r>
          </a:p>
          <a:p>
            <a:endParaRPr lang="he-IL"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מהו לדעתכם סוג המידע הכוזב אשר בכתבה? </a:t>
            </a:r>
          </a:p>
          <a:p>
            <a:endParaRPr lang="he-IL"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מהם המניעים של מפרסמי הסרטון?</a:t>
            </a:r>
          </a:p>
          <a:p>
            <a:endParaRPr lang="he-IL"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מדוע לדעתכם הכתבה הפכה לוויראלית?</a:t>
            </a:r>
          </a:p>
          <a:p>
            <a:endParaRPr lang="he-IL"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מה הייתם מציעים למי שנחשף לסרטון?</a:t>
            </a:r>
          </a:p>
          <a:p>
            <a:endParaRPr lang="he-IL" sz="4000" b="1" dirty="0">
              <a:latin typeface="Calibri" panose="020F0502020204030204" pitchFamily="34" charset="0"/>
              <a:cs typeface="Calibri" panose="020F0502020204030204" pitchFamily="34" charset="0"/>
            </a:endParaRPr>
          </a:p>
        </p:txBody>
      </p:sp>
      <p:sp>
        <p:nvSpPr>
          <p:cNvPr id="12" name="מלבן 11">
            <a:extLst>
              <a:ext uri="{FF2B5EF4-FFF2-40B4-BE49-F238E27FC236}">
                <a16:creationId xmlns:a16="http://schemas.microsoft.com/office/drawing/2014/main" id="{9E8DDCA4-673A-338F-1D1E-7458FD03C4B9}"/>
              </a:ext>
            </a:extLst>
          </p:cNvPr>
          <p:cNvSpPr/>
          <p:nvPr/>
        </p:nvSpPr>
        <p:spPr>
          <a:xfrm>
            <a:off x="4464140" y="0"/>
            <a:ext cx="7727859"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0" name="תיבת טקסט 19">
            <a:extLst>
              <a:ext uri="{FF2B5EF4-FFF2-40B4-BE49-F238E27FC236}">
                <a16:creationId xmlns:a16="http://schemas.microsoft.com/office/drawing/2014/main" id="{5A6C3233-9A64-F68B-FEEC-B6586FE8534D}"/>
              </a:ext>
            </a:extLst>
          </p:cNvPr>
          <p:cNvSpPr txBox="1"/>
          <p:nvPr/>
        </p:nvSpPr>
        <p:spPr>
          <a:xfrm>
            <a:off x="4999975" y="174020"/>
            <a:ext cx="6692631" cy="1754326"/>
          </a:xfrm>
          <a:prstGeom prst="rect">
            <a:avLst/>
          </a:prstGeom>
          <a:noFill/>
        </p:spPr>
        <p:txBody>
          <a:bodyPr wrap="square">
            <a:spAutoFit/>
          </a:bodyPr>
          <a:lstStyle/>
          <a:p>
            <a:pPr algn="ctr"/>
            <a:r>
              <a:rPr lang="he-IL" sz="2800" b="1" dirty="0">
                <a:latin typeface="Calibri" panose="020F0502020204030204" pitchFamily="34" charset="0"/>
                <a:cs typeface="Calibri" panose="020F0502020204030204" pitchFamily="34" charset="0"/>
              </a:rPr>
              <a:t>          קבוצה מס' 1:</a:t>
            </a:r>
          </a:p>
          <a:p>
            <a:pPr algn="ctr"/>
            <a:r>
              <a:rPr lang="he-IL" sz="4000" b="1" dirty="0">
                <a:latin typeface="Calibri" panose="020F0502020204030204" pitchFamily="34" charset="0"/>
                <a:cs typeface="Calibri" panose="020F0502020204030204" pitchFamily="34" charset="0"/>
                <a:hlinkClick r:id="rId6"/>
              </a:rPr>
              <a:t>"חייזרים בעיר הבירה?"</a:t>
            </a:r>
            <a:endParaRPr lang="he-IL" sz="4000" b="1" dirty="0">
              <a:latin typeface="Calibri" panose="020F0502020204030204" pitchFamily="34" charset="0"/>
              <a:cs typeface="Calibri" panose="020F0502020204030204" pitchFamily="34" charset="0"/>
            </a:endParaRPr>
          </a:p>
          <a:p>
            <a:pPr algn="ctr"/>
            <a:r>
              <a:rPr lang="he-IL" sz="4000" b="1" dirty="0">
                <a:latin typeface="Calibri" panose="020F0502020204030204" pitchFamily="34" charset="0"/>
                <a:cs typeface="Calibri" panose="020F0502020204030204" pitchFamily="34" charset="0"/>
              </a:rPr>
              <a:t> </a:t>
            </a:r>
          </a:p>
        </p:txBody>
      </p:sp>
      <p:sp>
        <p:nvSpPr>
          <p:cNvPr id="8" name="TextBox 7">
            <a:extLst>
              <a:ext uri="{FF2B5EF4-FFF2-40B4-BE49-F238E27FC236}">
                <a16:creationId xmlns:a16="http://schemas.microsoft.com/office/drawing/2014/main" id="{2DF2862F-7C41-AFF1-CD2D-9A2A2EE8C07C}"/>
              </a:ext>
            </a:extLst>
          </p:cNvPr>
          <p:cNvSpPr txBox="1"/>
          <p:nvPr/>
        </p:nvSpPr>
        <p:spPr>
          <a:xfrm>
            <a:off x="5536791" y="4227105"/>
            <a:ext cx="5618998" cy="1697068"/>
          </a:xfrm>
          <a:prstGeom prst="rect">
            <a:avLst/>
          </a:prstGeom>
          <a:noFill/>
        </p:spPr>
        <p:txBody>
          <a:bodyPr wrap="square" rtlCol="1">
            <a:spAutoFit/>
          </a:bodyPr>
          <a:lstStyle/>
          <a:p>
            <a:pPr>
              <a:lnSpc>
                <a:spcPct val="150000"/>
              </a:lnSpc>
            </a:pPr>
            <a:r>
              <a:rPr lang="he-IL" sz="2400" dirty="0">
                <a:latin typeface="Calibri" panose="020F0502020204030204" pitchFamily="34" charset="0"/>
                <a:ea typeface="Calibri" panose="020F0502020204030204" pitchFamily="34" charset="0"/>
                <a:cs typeface="Calibri" panose="020F0502020204030204" pitchFamily="34" charset="0"/>
              </a:rPr>
              <a:t>ברשת הופצו תמונות וסרטון של הבזקי אור בשמי ירושלים שתוארו כ"עב"ם" ברמיזה לחיים מחוץ לכדור הארץ. </a:t>
            </a:r>
          </a:p>
        </p:txBody>
      </p:sp>
      <p:pic>
        <p:nvPicPr>
          <p:cNvPr id="9" name="Picture 2" descr="Free spaceship spacescraft alien illustration">
            <a:extLst>
              <a:ext uri="{FF2B5EF4-FFF2-40B4-BE49-F238E27FC236}">
                <a16:creationId xmlns:a16="http://schemas.microsoft.com/office/drawing/2014/main" id="{67F6F8D7-900B-2791-E4E3-DFEC751E5239}"/>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7562045" y="1486813"/>
            <a:ext cx="3988721" cy="2196328"/>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a:extLst>
              <a:ext uri="{FF2B5EF4-FFF2-40B4-BE49-F238E27FC236}">
                <a16:creationId xmlns:a16="http://schemas.microsoft.com/office/drawing/2014/main" id="{DDE18C90-4A93-A19F-43DF-BCE83A3F9A7B}"/>
              </a:ext>
            </a:extLst>
          </p:cNvPr>
          <p:cNvPicPr>
            <a:picLocks noChangeAspect="1"/>
          </p:cNvPicPr>
          <p:nvPr/>
        </p:nvPicPr>
        <p:blipFill>
          <a:blip r:embed="rId9"/>
          <a:stretch>
            <a:fillRect/>
          </a:stretch>
        </p:blipFill>
        <p:spPr>
          <a:xfrm>
            <a:off x="4901875" y="1427778"/>
            <a:ext cx="2343150" cy="2343150"/>
          </a:xfrm>
          <a:prstGeom prst="rect">
            <a:avLst/>
          </a:prstGeom>
        </p:spPr>
      </p:pic>
    </p:spTree>
    <p:extLst>
      <p:ext uri="{BB962C8B-B14F-4D97-AF65-F5344CB8AC3E}">
        <p14:creationId xmlns:p14="http://schemas.microsoft.com/office/powerpoint/2010/main" val="70145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6011892"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dirty="0"/>
          </a:p>
        </p:txBody>
      </p:sp>
      <p:sp>
        <p:nvSpPr>
          <p:cNvPr id="3" name="AutoShape 2">
            <a:extLst>
              <a:ext uri="{FF2B5EF4-FFF2-40B4-BE49-F238E27FC236}">
                <a16:creationId xmlns:a16="http://schemas.microsoft.com/office/drawing/2014/main" id="{52663DF3-F816-C035-AD72-27694BA227A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4" name="Freeform 5">
            <a:extLst>
              <a:ext uri="{FF2B5EF4-FFF2-40B4-BE49-F238E27FC236}">
                <a16:creationId xmlns:a16="http://schemas.microsoft.com/office/drawing/2014/main" id="{68521BD8-0810-0A75-5A1A-658376C5562F}"/>
              </a:ext>
            </a:extLst>
          </p:cNvPr>
          <p:cNvSpPr/>
          <p:nvPr/>
        </p:nvSpPr>
        <p:spPr>
          <a:xfrm rot="8589632" flipH="1">
            <a:off x="5159" y="220030"/>
            <a:ext cx="2713374" cy="2415497"/>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5" name="תיבת טקסט 4">
            <a:extLst>
              <a:ext uri="{FF2B5EF4-FFF2-40B4-BE49-F238E27FC236}">
                <a16:creationId xmlns:a16="http://schemas.microsoft.com/office/drawing/2014/main" id="{DE529B67-8FA0-2D89-9462-92FE7891650E}"/>
              </a:ext>
            </a:extLst>
          </p:cNvPr>
          <p:cNvSpPr txBox="1"/>
          <p:nvPr/>
        </p:nvSpPr>
        <p:spPr>
          <a:xfrm>
            <a:off x="641234" y="-661642"/>
            <a:ext cx="2733601" cy="4093428"/>
          </a:xfrm>
          <a:prstGeom prst="rect">
            <a:avLst/>
          </a:prstGeom>
          <a:noFill/>
        </p:spPr>
        <p:txBody>
          <a:bodyPr wrap="square">
            <a:spAutoFit/>
          </a:bodyPr>
          <a:lstStyle/>
          <a:p>
            <a:r>
              <a:rPr lang="he-IL" sz="4000" b="1" dirty="0">
                <a:latin typeface="Calibri" panose="020F0502020204030204" pitchFamily="34" charset="0"/>
                <a:cs typeface="Calibri" panose="020F0502020204030204" pitchFamily="34" charset="0"/>
              </a:rPr>
              <a:t>          </a:t>
            </a:r>
          </a:p>
          <a:p>
            <a:endParaRPr lang="he-IL" sz="4000" b="1" dirty="0">
              <a:latin typeface="Calibri" panose="020F0502020204030204" pitchFamily="34" charset="0"/>
              <a:cs typeface="Calibri" panose="020F0502020204030204" pitchFamily="34" charset="0"/>
            </a:endParaRPr>
          </a:p>
          <a:p>
            <a:pPr algn="ctr"/>
            <a:r>
              <a:rPr lang="he-IL" sz="4000" b="1" dirty="0">
                <a:latin typeface="Calibri" panose="020F0502020204030204" pitchFamily="34" charset="0"/>
                <a:cs typeface="Calibri" panose="020F0502020204030204" pitchFamily="34" charset="0"/>
              </a:rPr>
              <a:t>           </a:t>
            </a:r>
            <a:r>
              <a:rPr lang="en-US" sz="3600" b="1" dirty="0">
                <a:latin typeface="Calibri" panose="020F0502020204030204" pitchFamily="34" charset="0"/>
                <a:cs typeface="Calibri" panose="020F0502020204030204" pitchFamily="34" charset="0"/>
              </a:rPr>
              <a:t>Check the            </a:t>
            </a:r>
          </a:p>
          <a:p>
            <a:pPr algn="ctr"/>
            <a:r>
              <a:rPr lang="en-US" sz="3600" b="1" dirty="0">
                <a:latin typeface="Calibri" panose="020F0502020204030204" pitchFamily="34" charset="0"/>
                <a:cs typeface="Calibri" panose="020F0502020204030204" pitchFamily="34" charset="0"/>
              </a:rPr>
              <a:t>Fake             </a:t>
            </a:r>
            <a:endParaRPr lang="he-IL" sz="4000" b="1" dirty="0">
              <a:latin typeface="Calibri" panose="020F0502020204030204" pitchFamily="34" charset="0"/>
              <a:cs typeface="Calibri" panose="020F0502020204030204" pitchFamily="34" charset="0"/>
            </a:endParaRPr>
          </a:p>
          <a:p>
            <a:pPr algn="ctr"/>
            <a:endParaRPr lang="he-IL" sz="2800" b="1" dirty="0">
              <a:latin typeface="Calibri" panose="020F0502020204030204" pitchFamily="34" charset="0"/>
              <a:cs typeface="Calibri" panose="020F0502020204030204" pitchFamily="34" charset="0"/>
            </a:endParaRPr>
          </a:p>
          <a:p>
            <a:pPr algn="ctr"/>
            <a:endParaRPr lang="he-IL" sz="4000" b="1" dirty="0">
              <a:latin typeface="Calibri" panose="020F0502020204030204" pitchFamily="34" charset="0"/>
              <a:cs typeface="Calibri" panose="020F0502020204030204" pitchFamily="34" charset="0"/>
            </a:endParaRPr>
          </a:p>
        </p:txBody>
      </p:sp>
      <p:sp>
        <p:nvSpPr>
          <p:cNvPr id="6" name="תיבת טקסט 5">
            <a:extLst>
              <a:ext uri="{FF2B5EF4-FFF2-40B4-BE49-F238E27FC236}">
                <a16:creationId xmlns:a16="http://schemas.microsoft.com/office/drawing/2014/main" id="{F2BFFB95-40F6-BA6B-558E-E75697D3C6F6}"/>
              </a:ext>
            </a:extLst>
          </p:cNvPr>
          <p:cNvSpPr txBox="1"/>
          <p:nvPr/>
        </p:nvSpPr>
        <p:spPr>
          <a:xfrm>
            <a:off x="0" y="2547356"/>
            <a:ext cx="4364597" cy="4832092"/>
          </a:xfrm>
          <a:prstGeom prst="rect">
            <a:avLst/>
          </a:prstGeom>
          <a:noFill/>
        </p:spPr>
        <p:txBody>
          <a:bodyPr wrap="square">
            <a:spAutoFit/>
          </a:bodyPr>
          <a:lstStyle/>
          <a:p>
            <a:r>
              <a:rPr lang="he-IL" sz="2400" b="1" dirty="0">
                <a:latin typeface="Calibri" panose="020F0502020204030204" pitchFamily="34" charset="0"/>
                <a:cs typeface="Calibri" panose="020F0502020204030204" pitchFamily="34" charset="0"/>
              </a:rPr>
              <a:t>שאלות:</a:t>
            </a:r>
          </a:p>
          <a:p>
            <a:endParaRPr lang="he-IL" sz="2400" b="1" u="sng"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אילו רגשות עורר לדעתכם הפרופיל?</a:t>
            </a:r>
          </a:p>
          <a:p>
            <a:pPr marL="342900" indent="-342900">
              <a:lnSpc>
                <a:spcPct val="150000"/>
              </a:lnSpc>
              <a:buFont typeface="Arial" panose="020B0604020202020204" pitchFamily="34" charset="0"/>
              <a:buChar char="•"/>
            </a:pPr>
            <a:r>
              <a:rPr lang="he-IL" sz="2000" dirty="0">
                <a:latin typeface="Calibri" panose="020F0502020204030204" pitchFamily="34" charset="0"/>
                <a:cs typeface="Calibri" panose="020F0502020204030204" pitchFamily="34" charset="0"/>
              </a:rPr>
              <a:t>מהו לדעתכם סוג המידע הכוזב אשר בפרופיל? </a:t>
            </a:r>
          </a:p>
          <a:p>
            <a:endParaRPr lang="he-IL"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מהם המניעים של העומדים מאחורי הפרופיל?</a:t>
            </a:r>
          </a:p>
          <a:p>
            <a:endParaRPr lang="he-IL"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מדוע לדעתכם הפרופיל הפך לוויראלי?</a:t>
            </a:r>
          </a:p>
          <a:p>
            <a:endParaRPr lang="he-IL"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מה הייתם מציעים למי שנחשף לפרופיל?</a:t>
            </a:r>
          </a:p>
          <a:p>
            <a:endParaRPr lang="he-IL" sz="4000" b="1" dirty="0">
              <a:latin typeface="Calibri" panose="020F0502020204030204" pitchFamily="34" charset="0"/>
              <a:cs typeface="Calibri" panose="020F0502020204030204" pitchFamily="34" charset="0"/>
            </a:endParaRPr>
          </a:p>
        </p:txBody>
      </p:sp>
      <p:sp>
        <p:nvSpPr>
          <p:cNvPr id="12" name="מלבן 11">
            <a:extLst>
              <a:ext uri="{FF2B5EF4-FFF2-40B4-BE49-F238E27FC236}">
                <a16:creationId xmlns:a16="http://schemas.microsoft.com/office/drawing/2014/main" id="{9E8DDCA4-673A-338F-1D1E-7458FD03C4B9}"/>
              </a:ext>
            </a:extLst>
          </p:cNvPr>
          <p:cNvSpPr/>
          <p:nvPr/>
        </p:nvSpPr>
        <p:spPr>
          <a:xfrm>
            <a:off x="4464141" y="0"/>
            <a:ext cx="7727859"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תיבת טקסט 19">
            <a:extLst>
              <a:ext uri="{FF2B5EF4-FFF2-40B4-BE49-F238E27FC236}">
                <a16:creationId xmlns:a16="http://schemas.microsoft.com/office/drawing/2014/main" id="{5A6C3233-9A64-F68B-FEEC-B6586FE8534D}"/>
              </a:ext>
            </a:extLst>
          </p:cNvPr>
          <p:cNvSpPr txBox="1"/>
          <p:nvPr/>
        </p:nvSpPr>
        <p:spPr>
          <a:xfrm>
            <a:off x="4791456" y="299609"/>
            <a:ext cx="6449568" cy="1077218"/>
          </a:xfrm>
          <a:prstGeom prst="rect">
            <a:avLst/>
          </a:prstGeom>
          <a:noFill/>
        </p:spPr>
        <p:txBody>
          <a:bodyPr wrap="square">
            <a:spAutoFit/>
          </a:bodyPr>
          <a:lstStyle/>
          <a:p>
            <a:pPr algn="ctr"/>
            <a:r>
              <a:rPr lang="he-IL" sz="2800" b="1" dirty="0">
                <a:latin typeface="Calibri" panose="020F0502020204030204" pitchFamily="34" charset="0"/>
                <a:cs typeface="Calibri" panose="020F0502020204030204" pitchFamily="34" charset="0"/>
              </a:rPr>
              <a:t>קבוצה מס' 2:</a:t>
            </a:r>
          </a:p>
          <a:p>
            <a:pPr algn="ctr"/>
            <a:r>
              <a:rPr lang="he-IL" sz="3600" b="1" dirty="0">
                <a:latin typeface="Calibri" panose="020F0502020204030204" pitchFamily="34" charset="0"/>
                <a:cs typeface="Calibri" panose="020F0502020204030204" pitchFamily="34" charset="0"/>
                <a:hlinkClick r:id="rId6"/>
              </a:rPr>
              <a:t>"סוגרת חשבון"</a:t>
            </a:r>
            <a:endParaRPr lang="he-IL" sz="3600" b="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742C9054-7155-E135-9E65-FD017648D250}"/>
              </a:ext>
            </a:extLst>
          </p:cNvPr>
          <p:cNvSpPr txBox="1"/>
          <p:nvPr/>
        </p:nvSpPr>
        <p:spPr>
          <a:xfrm>
            <a:off x="5230368" y="3889248"/>
            <a:ext cx="6193536" cy="1477328"/>
          </a:xfrm>
          <a:prstGeom prst="rect">
            <a:avLst/>
          </a:prstGeom>
          <a:noFill/>
        </p:spPr>
        <p:txBody>
          <a:bodyPr wrap="square" rtlCol="1">
            <a:spAutoFit/>
          </a:bodyPr>
          <a:lstStyle/>
          <a:p>
            <a:pPr>
              <a:lnSpc>
                <a:spcPct val="150000"/>
              </a:lnSpc>
            </a:pPr>
            <a:r>
              <a:rPr lang="he-IL"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אישה גילתה שבאחת הרשתות חברתיות קיים חשבון של גבר שהתחזה לאישה, והצליחה להביא לידי סגירתו.</a:t>
            </a:r>
          </a:p>
          <a:p>
            <a:endParaRPr lang="he-IL" dirty="0"/>
          </a:p>
        </p:txBody>
      </p:sp>
      <p:pic>
        <p:nvPicPr>
          <p:cNvPr id="1026" name="Picture 2" descr="Free twitter social media icon vector">
            <a:extLst>
              <a:ext uri="{FF2B5EF4-FFF2-40B4-BE49-F238E27FC236}">
                <a16:creationId xmlns:a16="http://schemas.microsoft.com/office/drawing/2014/main" id="{E0666B78-F719-63B4-DA31-1C00533BE74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6727" y="1597943"/>
            <a:ext cx="3147177" cy="167865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BCEA4BDF-EB76-F2F0-11F8-7FA2ABE6FE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0091" y="1676436"/>
            <a:ext cx="211455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25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dirty="0"/>
          </a:p>
        </p:txBody>
      </p:sp>
      <p:sp>
        <p:nvSpPr>
          <p:cNvPr id="7" name="Freeform 5">
            <a:extLst>
              <a:ext uri="{FF2B5EF4-FFF2-40B4-BE49-F238E27FC236}">
                <a16:creationId xmlns:a16="http://schemas.microsoft.com/office/drawing/2014/main" id="{5AD8B263-DFDA-AD43-2BAE-4D08C1632150}"/>
              </a:ext>
              <a:ext uri="{C183D7F6-B498-43B3-948B-1728B52AA6E4}">
                <adec:decorative xmlns:adec="http://schemas.microsoft.com/office/drawing/2017/decorative" val="1"/>
              </a:ext>
            </a:extLst>
          </p:cNvPr>
          <p:cNvSpPr/>
          <p:nvPr/>
        </p:nvSpPr>
        <p:spPr>
          <a:xfrm rot="10800000" flipH="1">
            <a:off x="2288221" y="1445343"/>
            <a:ext cx="696774" cy="729804"/>
          </a:xfrm>
          <a:custGeom>
            <a:avLst/>
            <a:gdLst/>
            <a:ahLst/>
            <a:cxnLst/>
            <a:rect l="l" t="t" r="r" b="b"/>
            <a:pathLst>
              <a:path w="4201122" h="4078908">
                <a:moveTo>
                  <a:pt x="4201122" y="0"/>
                </a:moveTo>
                <a:lnTo>
                  <a:pt x="0" y="0"/>
                </a:lnTo>
                <a:lnTo>
                  <a:pt x="0" y="4078908"/>
                </a:lnTo>
                <a:lnTo>
                  <a:pt x="4201122" y="4078908"/>
                </a:lnTo>
                <a:lnTo>
                  <a:pt x="4201122" y="0"/>
                </a:lnTo>
                <a:close/>
              </a:path>
            </a:pathLst>
          </a:custGeom>
          <a:solidFill>
            <a:schemeClr val="accent2"/>
          </a:solidFill>
        </p:spPr>
        <p:txBody>
          <a:bodyPr/>
          <a:lstStyle/>
          <a:p>
            <a:endParaRPr lang="he-IL"/>
          </a:p>
        </p:txBody>
      </p:sp>
      <p:sp>
        <p:nvSpPr>
          <p:cNvPr id="20" name="כותרת 19">
            <a:extLst>
              <a:ext uri="{FF2B5EF4-FFF2-40B4-BE49-F238E27FC236}">
                <a16:creationId xmlns:a16="http://schemas.microsoft.com/office/drawing/2014/main" id="{5A6C3233-9A64-F68B-FEEC-B6586FE8534D}"/>
              </a:ext>
            </a:extLst>
          </p:cNvPr>
          <p:cNvSpPr txBox="1">
            <a:spLocks noGrp="1"/>
          </p:cNvSpPr>
          <p:nvPr>
            <p:ph type="title" idx="4294967295"/>
          </p:nvPr>
        </p:nvSpPr>
        <p:spPr>
          <a:xfrm>
            <a:off x="2920834" y="386165"/>
            <a:ext cx="9594574"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800" b="1" i="0" u="none" strike="noStrike" kern="1200" cap="none" spc="0" normalizeH="0" baseline="0" noProof="0" dirty="0">
                <a:ln>
                  <a:noFill/>
                </a:ln>
                <a:solidFill>
                  <a:schemeClr val="accent6">
                    <a:lumMod val="50000"/>
                  </a:schemeClr>
                </a:solidFill>
                <a:effectLst/>
                <a:uLnTx/>
                <a:uFillTx/>
                <a:latin typeface="Calibri" panose="020F0502020204030204" pitchFamily="34" charset="0"/>
                <a:ea typeface="+mn-ea"/>
                <a:cs typeface="Calibri" panose="020F0502020204030204" pitchFamily="34" charset="0"/>
              </a:rPr>
              <a:t>שאלות בעקבות המשחק:</a:t>
            </a:r>
          </a:p>
        </p:txBody>
      </p:sp>
      <p:sp>
        <p:nvSpPr>
          <p:cNvPr id="10" name="תיבת טקסט 9">
            <a:extLst>
              <a:ext uri="{FF2B5EF4-FFF2-40B4-BE49-F238E27FC236}">
                <a16:creationId xmlns:a16="http://schemas.microsoft.com/office/drawing/2014/main" id="{D071BC21-D0A3-654B-EFF2-D9CACD50A688}"/>
              </a:ext>
            </a:extLst>
          </p:cNvPr>
          <p:cNvSpPr txBox="1"/>
          <p:nvPr/>
        </p:nvSpPr>
        <p:spPr>
          <a:xfrm>
            <a:off x="3840488" y="1859339"/>
            <a:ext cx="7630221" cy="3724096"/>
          </a:xfrm>
          <a:prstGeom prst="rect">
            <a:avLst/>
          </a:prstGeom>
          <a:noFill/>
        </p:spPr>
        <p:txBody>
          <a:bodyPr wrap="square">
            <a:spAutoFit/>
          </a:bodyPr>
          <a:lstStyle/>
          <a:p>
            <a:pPr algn="ctr"/>
            <a:r>
              <a:rPr lang="he-IL" sz="3600" b="1" dirty="0">
                <a:solidFill>
                  <a:srgbClr val="BA6D4E"/>
                </a:solidFill>
                <a:latin typeface="Calibri" panose="020F0502020204030204" pitchFamily="34" charset="0"/>
                <a:cs typeface="Calibri" panose="020F0502020204030204" pitchFamily="34" charset="0"/>
              </a:rPr>
              <a:t>גם במרחב הרשת ישנם תכנים המעוררים שאלות האם מדובר באמת או שקר.</a:t>
            </a:r>
          </a:p>
          <a:p>
            <a:pPr algn="ctr"/>
            <a:endParaRPr lang="he-IL" sz="3200" b="1" dirty="0">
              <a:latin typeface="Calibri" panose="020F0502020204030204" pitchFamily="34" charset="0"/>
              <a:cs typeface="Calibri" panose="020F0502020204030204" pitchFamily="34" charset="0"/>
            </a:endParaRPr>
          </a:p>
          <a:p>
            <a:pPr algn="ctr"/>
            <a:r>
              <a:rPr lang="he-IL" sz="3200" b="1" dirty="0">
                <a:latin typeface="Calibri" panose="020F0502020204030204" pitchFamily="34" charset="0"/>
                <a:cs typeface="Calibri" panose="020F0502020204030204" pitchFamily="34" charset="0"/>
              </a:rPr>
              <a:t>שתפו בהתלבטויות אודות אמיתות או שקריות תכנים/ תמונות/ סרטונים שנתקלתם בהם ברשת. מה סייע לכם להבחין בין אמת לשקר? </a:t>
            </a:r>
          </a:p>
          <a:p>
            <a:pPr algn="ctr"/>
            <a:endParaRPr lang="he-IL" sz="1800" b="1" dirty="0">
              <a:latin typeface="Calibri" panose="020F0502020204030204" pitchFamily="34" charset="0"/>
              <a:cs typeface="Calibri" panose="020F0502020204030204" pitchFamily="34" charset="0"/>
            </a:endParaRPr>
          </a:p>
          <a:p>
            <a:pPr algn="ctr"/>
            <a:endParaRPr lang="he-IL" sz="1800" b="1" dirty="0">
              <a:latin typeface="Calibri" panose="020F0502020204030204" pitchFamily="34" charset="0"/>
              <a:cs typeface="Calibri" panose="020F0502020204030204" pitchFamily="34" charset="0"/>
            </a:endParaRPr>
          </a:p>
        </p:txBody>
      </p:sp>
      <p:sp>
        <p:nvSpPr>
          <p:cNvPr id="5" name="תיבת טקסט 4">
            <a:extLst>
              <a:ext uri="{FF2B5EF4-FFF2-40B4-BE49-F238E27FC236}">
                <a16:creationId xmlns:a16="http://schemas.microsoft.com/office/drawing/2014/main" id="{1E4504F8-8C6C-3258-74E5-69FC4E21E845}"/>
              </a:ext>
              <a:ext uri="{C183D7F6-B498-43B3-948B-1728B52AA6E4}">
                <adec:decorative xmlns:adec="http://schemas.microsoft.com/office/drawing/2017/decorative" val="1"/>
              </a:ext>
            </a:extLst>
          </p:cNvPr>
          <p:cNvSpPr txBox="1"/>
          <p:nvPr/>
        </p:nvSpPr>
        <p:spPr>
          <a:xfrm>
            <a:off x="0" y="-22345"/>
            <a:ext cx="3244241" cy="6880345"/>
          </a:xfrm>
          <a:prstGeom prst="rect">
            <a:avLst/>
          </a:prstGeom>
          <a:solidFill>
            <a:schemeClr val="accent2">
              <a:lumMod val="20000"/>
              <a:lumOff val="80000"/>
            </a:schemeClr>
          </a:solidFill>
        </p:spPr>
        <p:txBody>
          <a:bodyPr wrap="square" rtlCol="1">
            <a:spAutoFit/>
          </a:bodyPr>
          <a:lstStyle/>
          <a:p>
            <a:endParaRPr lang="he-IL" dirty="0"/>
          </a:p>
        </p:txBody>
      </p:sp>
      <p:sp>
        <p:nvSpPr>
          <p:cNvPr id="4" name="Freeform 5">
            <a:extLst>
              <a:ext uri="{FF2B5EF4-FFF2-40B4-BE49-F238E27FC236}">
                <a16:creationId xmlns:a16="http://schemas.microsoft.com/office/drawing/2014/main" id="{1FAE36E8-F80D-89B2-247B-6AC428978866}"/>
              </a:ext>
              <a:ext uri="{C183D7F6-B498-43B3-948B-1728B52AA6E4}">
                <adec:decorative xmlns:adec="http://schemas.microsoft.com/office/drawing/2017/decorative" val="1"/>
              </a:ext>
            </a:extLst>
          </p:cNvPr>
          <p:cNvSpPr/>
          <p:nvPr/>
        </p:nvSpPr>
        <p:spPr>
          <a:xfrm rot="10800000" flipH="1">
            <a:off x="341946" y="4517993"/>
            <a:ext cx="696774" cy="729804"/>
          </a:xfrm>
          <a:custGeom>
            <a:avLst/>
            <a:gdLst/>
            <a:ahLst/>
            <a:cxnLst/>
            <a:rect l="l" t="t" r="r" b="b"/>
            <a:pathLst>
              <a:path w="4201122" h="4078908">
                <a:moveTo>
                  <a:pt x="4201122" y="0"/>
                </a:moveTo>
                <a:lnTo>
                  <a:pt x="0" y="0"/>
                </a:lnTo>
                <a:lnTo>
                  <a:pt x="0" y="4078908"/>
                </a:lnTo>
                <a:lnTo>
                  <a:pt x="4201122" y="4078908"/>
                </a:lnTo>
                <a:lnTo>
                  <a:pt x="4201122" y="0"/>
                </a:lnTo>
                <a:close/>
              </a:path>
            </a:pathLst>
          </a:custGeom>
          <a:solidFill>
            <a:schemeClr val="accent2"/>
          </a:solidFill>
        </p:spPr>
        <p:txBody>
          <a:bodyPr/>
          <a:lstStyle/>
          <a:p>
            <a:endParaRPr lang="he-IL" dirty="0"/>
          </a:p>
        </p:txBody>
      </p:sp>
      <p:sp>
        <p:nvSpPr>
          <p:cNvPr id="8" name="Freeform 5">
            <a:extLst>
              <a:ext uri="{FF2B5EF4-FFF2-40B4-BE49-F238E27FC236}">
                <a16:creationId xmlns:a16="http://schemas.microsoft.com/office/drawing/2014/main" id="{015CDB0F-EE4F-40CD-8FEC-B6A023C9650E}"/>
              </a:ext>
              <a:ext uri="{C183D7F6-B498-43B3-948B-1728B52AA6E4}">
                <adec:decorative xmlns:adec="http://schemas.microsoft.com/office/drawing/2017/decorative" val="1"/>
              </a:ext>
            </a:extLst>
          </p:cNvPr>
          <p:cNvSpPr/>
          <p:nvPr/>
        </p:nvSpPr>
        <p:spPr>
          <a:xfrm rot="10800000" flipH="1">
            <a:off x="2249039" y="1480215"/>
            <a:ext cx="696774" cy="729804"/>
          </a:xfrm>
          <a:custGeom>
            <a:avLst/>
            <a:gdLst/>
            <a:ahLst/>
            <a:cxnLst/>
            <a:rect l="l" t="t" r="r" b="b"/>
            <a:pathLst>
              <a:path w="4201122" h="4078908">
                <a:moveTo>
                  <a:pt x="4201122" y="0"/>
                </a:moveTo>
                <a:lnTo>
                  <a:pt x="0" y="0"/>
                </a:lnTo>
                <a:lnTo>
                  <a:pt x="0" y="4078908"/>
                </a:lnTo>
                <a:lnTo>
                  <a:pt x="4201122" y="4078908"/>
                </a:lnTo>
                <a:lnTo>
                  <a:pt x="4201122" y="0"/>
                </a:lnTo>
                <a:close/>
              </a:path>
            </a:pathLst>
          </a:custGeom>
          <a:solidFill>
            <a:schemeClr val="accent2"/>
          </a:solidFill>
        </p:spPr>
        <p:txBody>
          <a:bodyPr/>
          <a:lstStyle/>
          <a:p>
            <a:endParaRPr lang="he-IL" dirty="0"/>
          </a:p>
        </p:txBody>
      </p:sp>
      <p:pic>
        <p:nvPicPr>
          <p:cNvPr id="1026" name="Picture 2">
            <a:extLst>
              <a:ext uri="{FF2B5EF4-FFF2-40B4-BE49-F238E27FC236}">
                <a16:creationId xmlns:a16="http://schemas.microsoft.com/office/drawing/2014/main" id="{1ECDC349-A710-B2C8-F86D-6F05E2CA778B}"/>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247" y="1707781"/>
            <a:ext cx="2134446" cy="3277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7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לבן 11">
            <a:extLst>
              <a:ext uri="{FF2B5EF4-FFF2-40B4-BE49-F238E27FC236}">
                <a16:creationId xmlns:a16="http://schemas.microsoft.com/office/drawing/2014/main" id="{9E8DDCA4-673A-338F-1D1E-7458FD03C4B9}"/>
              </a:ext>
            </a:extLst>
          </p:cNvPr>
          <p:cNvSpPr/>
          <p:nvPr/>
        </p:nvSpPr>
        <p:spPr>
          <a:xfrm>
            <a:off x="6096000" y="0"/>
            <a:ext cx="60960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Freeform 2"/>
          <p:cNvSpPr/>
          <p:nvPr/>
        </p:nvSpPr>
        <p:spPr>
          <a:xfrm>
            <a:off x="0" y="0"/>
            <a:ext cx="6011892"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dirty="0"/>
          </a:p>
        </p:txBody>
      </p:sp>
      <p:sp>
        <p:nvSpPr>
          <p:cNvPr id="3" name="AutoShape 2">
            <a:extLst>
              <a:ext uri="{FF2B5EF4-FFF2-40B4-BE49-F238E27FC236}">
                <a16:creationId xmlns:a16="http://schemas.microsoft.com/office/drawing/2014/main" id="{52663DF3-F816-C035-AD72-27694BA227A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0" name="תיבת טקסט 19">
            <a:extLst>
              <a:ext uri="{FF2B5EF4-FFF2-40B4-BE49-F238E27FC236}">
                <a16:creationId xmlns:a16="http://schemas.microsoft.com/office/drawing/2014/main" id="{5A6C3233-9A64-F68B-FEEC-B6586FE8534D}"/>
              </a:ext>
            </a:extLst>
          </p:cNvPr>
          <p:cNvSpPr txBox="1"/>
          <p:nvPr/>
        </p:nvSpPr>
        <p:spPr>
          <a:xfrm>
            <a:off x="7429881" y="246299"/>
            <a:ext cx="4322429" cy="1138773"/>
          </a:xfrm>
          <a:prstGeom prst="rect">
            <a:avLst/>
          </a:prstGeom>
          <a:noFill/>
        </p:spPr>
        <p:txBody>
          <a:bodyPr wrap="square">
            <a:spAutoFit/>
          </a:bodyPr>
          <a:lstStyle/>
          <a:p>
            <a:r>
              <a:rPr lang="he-IL" sz="4000" b="1" dirty="0">
                <a:latin typeface="Calibri" panose="020F0502020204030204" pitchFamily="34" charset="0"/>
                <a:cs typeface="Calibri" panose="020F0502020204030204" pitchFamily="34" charset="0"/>
              </a:rPr>
              <a:t>          </a:t>
            </a:r>
            <a:r>
              <a:rPr lang="he-IL" sz="2800" b="1" dirty="0">
                <a:latin typeface="Calibri" panose="020F0502020204030204" pitchFamily="34" charset="0"/>
                <a:cs typeface="Calibri" panose="020F0502020204030204" pitchFamily="34" charset="0"/>
              </a:rPr>
              <a:t>קבוצה מס' 3:</a:t>
            </a:r>
          </a:p>
          <a:p>
            <a:pPr algn="ctr"/>
            <a:r>
              <a:rPr lang="he-IL" sz="2800" b="1" dirty="0">
                <a:latin typeface="Calibri" panose="020F0502020204030204" pitchFamily="34" charset="0"/>
                <a:cs typeface="Calibri" panose="020F0502020204030204" pitchFamily="34" charset="0"/>
                <a:hlinkClick r:id="rId4"/>
              </a:rPr>
              <a:t>"מעולם לא נחתו על הירח"</a:t>
            </a:r>
            <a:endParaRPr lang="he-IL" sz="4000" b="1" dirty="0">
              <a:latin typeface="Calibri" panose="020F0502020204030204" pitchFamily="34" charset="0"/>
              <a:cs typeface="Calibri" panose="020F0502020204030204" pitchFamily="34" charset="0"/>
            </a:endParaRPr>
          </a:p>
        </p:txBody>
      </p:sp>
      <p:sp>
        <p:nvSpPr>
          <p:cNvPr id="4" name="Freeform 5">
            <a:extLst>
              <a:ext uri="{FF2B5EF4-FFF2-40B4-BE49-F238E27FC236}">
                <a16:creationId xmlns:a16="http://schemas.microsoft.com/office/drawing/2014/main" id="{68521BD8-0810-0A75-5A1A-658376C5562F}"/>
              </a:ext>
            </a:extLst>
          </p:cNvPr>
          <p:cNvSpPr/>
          <p:nvPr/>
        </p:nvSpPr>
        <p:spPr>
          <a:xfrm rot="8589632" flipH="1">
            <a:off x="5159" y="220030"/>
            <a:ext cx="2713374" cy="2415497"/>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a:p>
        </p:txBody>
      </p:sp>
      <p:sp>
        <p:nvSpPr>
          <p:cNvPr id="5" name="תיבת טקסט 4">
            <a:extLst>
              <a:ext uri="{FF2B5EF4-FFF2-40B4-BE49-F238E27FC236}">
                <a16:creationId xmlns:a16="http://schemas.microsoft.com/office/drawing/2014/main" id="{DE529B67-8FA0-2D89-9462-92FE7891650E}"/>
              </a:ext>
            </a:extLst>
          </p:cNvPr>
          <p:cNvSpPr txBox="1"/>
          <p:nvPr/>
        </p:nvSpPr>
        <p:spPr>
          <a:xfrm>
            <a:off x="641234" y="-661642"/>
            <a:ext cx="2733601" cy="4093428"/>
          </a:xfrm>
          <a:prstGeom prst="rect">
            <a:avLst/>
          </a:prstGeom>
          <a:noFill/>
        </p:spPr>
        <p:txBody>
          <a:bodyPr wrap="square">
            <a:spAutoFit/>
          </a:bodyPr>
          <a:lstStyle/>
          <a:p>
            <a:r>
              <a:rPr lang="he-IL" sz="4000" b="1" dirty="0">
                <a:latin typeface="Calibri" panose="020F0502020204030204" pitchFamily="34" charset="0"/>
                <a:cs typeface="Calibri" panose="020F0502020204030204" pitchFamily="34" charset="0"/>
              </a:rPr>
              <a:t>          </a:t>
            </a:r>
          </a:p>
          <a:p>
            <a:endParaRPr lang="he-IL" sz="4000" b="1" dirty="0">
              <a:latin typeface="Calibri" panose="020F0502020204030204" pitchFamily="34" charset="0"/>
              <a:cs typeface="Calibri" panose="020F0502020204030204" pitchFamily="34" charset="0"/>
            </a:endParaRPr>
          </a:p>
          <a:p>
            <a:pPr algn="ctr"/>
            <a:r>
              <a:rPr lang="he-IL" sz="4000" b="1" dirty="0">
                <a:latin typeface="Calibri" panose="020F0502020204030204" pitchFamily="34" charset="0"/>
                <a:cs typeface="Calibri" panose="020F0502020204030204" pitchFamily="34" charset="0"/>
              </a:rPr>
              <a:t>           </a:t>
            </a:r>
            <a:r>
              <a:rPr lang="en-US" sz="3600" b="1" dirty="0">
                <a:latin typeface="Calibri" panose="020F0502020204030204" pitchFamily="34" charset="0"/>
                <a:cs typeface="Calibri" panose="020F0502020204030204" pitchFamily="34" charset="0"/>
              </a:rPr>
              <a:t>Check the            </a:t>
            </a:r>
          </a:p>
          <a:p>
            <a:pPr algn="ctr"/>
            <a:r>
              <a:rPr lang="en-US" sz="3600" b="1" dirty="0">
                <a:latin typeface="Calibri" panose="020F0502020204030204" pitchFamily="34" charset="0"/>
                <a:cs typeface="Calibri" panose="020F0502020204030204" pitchFamily="34" charset="0"/>
              </a:rPr>
              <a:t>Fake             </a:t>
            </a:r>
            <a:endParaRPr lang="he-IL" sz="4000" b="1" dirty="0">
              <a:latin typeface="Calibri" panose="020F0502020204030204" pitchFamily="34" charset="0"/>
              <a:cs typeface="Calibri" panose="020F0502020204030204" pitchFamily="34" charset="0"/>
            </a:endParaRPr>
          </a:p>
          <a:p>
            <a:pPr algn="ctr"/>
            <a:endParaRPr lang="he-IL" sz="2800" b="1" dirty="0">
              <a:latin typeface="Calibri" panose="020F0502020204030204" pitchFamily="34" charset="0"/>
              <a:cs typeface="Calibri" panose="020F0502020204030204" pitchFamily="34" charset="0"/>
            </a:endParaRPr>
          </a:p>
          <a:p>
            <a:pPr algn="ctr"/>
            <a:endParaRPr lang="he-IL" sz="4000" b="1"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EC73CBCA-3398-EE72-2328-6AA286F2E352}"/>
              </a:ext>
            </a:extLst>
          </p:cNvPr>
          <p:cNvSpPr txBox="1"/>
          <p:nvPr/>
        </p:nvSpPr>
        <p:spPr>
          <a:xfrm>
            <a:off x="6203217" y="3843418"/>
            <a:ext cx="5503910" cy="1697068"/>
          </a:xfrm>
          <a:prstGeom prst="rect">
            <a:avLst/>
          </a:prstGeom>
          <a:noFill/>
        </p:spPr>
        <p:txBody>
          <a:bodyPr wrap="square" rtlCol="1">
            <a:spAutoFit/>
          </a:bodyPr>
          <a:lstStyle/>
          <a:p>
            <a:pPr>
              <a:lnSpc>
                <a:spcPct val="150000"/>
              </a:lnSpc>
            </a:pPr>
            <a:r>
              <a:rPr lang="he-IL" sz="2400" dirty="0">
                <a:solidFill>
                  <a:srgbClr val="1F1F1F"/>
                </a:solidFill>
                <a:latin typeface="Calibri" panose="020F0502020204030204" pitchFamily="34" charset="0"/>
                <a:ea typeface="Calibri" panose="020F0502020204030204" pitchFamily="34" charset="0"/>
                <a:cs typeface="Calibri" panose="020F0502020204030204" pitchFamily="34" charset="0"/>
              </a:rPr>
              <a:t>שרשורים שונים ברחבי הרשת מתייחסים לתמונת נחיתת אפולו  16 על הירח ולנראה ברקע, וטוענים כי למעשה נאס"א מעולם לא נחתה על הירח</a:t>
            </a:r>
            <a:r>
              <a:rPr lang="he-IL" sz="2400" b="0" i="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a:t>
            </a:r>
            <a:endParaRPr lang="he-IL" sz="2400" dirty="0">
              <a:latin typeface="Calibri" panose="020F0502020204030204" pitchFamily="34" charset="0"/>
              <a:ea typeface="Calibri" panose="020F0502020204030204" pitchFamily="34" charset="0"/>
              <a:cs typeface="Calibri" panose="020F0502020204030204" pitchFamily="34" charset="0"/>
            </a:endParaRPr>
          </a:p>
        </p:txBody>
      </p:sp>
      <p:sp>
        <p:nvSpPr>
          <p:cNvPr id="8" name="תיבת טקסט 5">
            <a:extLst>
              <a:ext uri="{FF2B5EF4-FFF2-40B4-BE49-F238E27FC236}">
                <a16:creationId xmlns:a16="http://schemas.microsoft.com/office/drawing/2014/main" id="{0353A871-1139-0CDB-8C46-6DA063F5359E}"/>
              </a:ext>
            </a:extLst>
          </p:cNvPr>
          <p:cNvSpPr txBox="1"/>
          <p:nvPr/>
        </p:nvSpPr>
        <p:spPr>
          <a:xfrm>
            <a:off x="873897" y="2059676"/>
            <a:ext cx="4364597" cy="4524315"/>
          </a:xfrm>
          <a:prstGeom prst="rect">
            <a:avLst/>
          </a:prstGeom>
          <a:noFill/>
        </p:spPr>
        <p:txBody>
          <a:bodyPr wrap="square">
            <a:spAutoFit/>
          </a:bodyPr>
          <a:lstStyle/>
          <a:p>
            <a:r>
              <a:rPr lang="he-IL" sz="2400" b="1" dirty="0">
                <a:latin typeface="Calibri" panose="020F0502020204030204" pitchFamily="34" charset="0"/>
                <a:cs typeface="Calibri" panose="020F0502020204030204" pitchFamily="34" charset="0"/>
              </a:rPr>
              <a:t>שאלות:</a:t>
            </a:r>
          </a:p>
          <a:p>
            <a:endParaRPr lang="he-IL" sz="2400" b="1" u="sng"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אילו רגשות מעורר בכם תוכן זה?</a:t>
            </a:r>
          </a:p>
          <a:p>
            <a:pPr marL="342900" indent="-342900">
              <a:lnSpc>
                <a:spcPct val="150000"/>
              </a:lnSpc>
              <a:buFont typeface="Arial" panose="020B0604020202020204" pitchFamily="34" charset="0"/>
              <a:buChar char="•"/>
            </a:pPr>
            <a:r>
              <a:rPr lang="he-IL" sz="2000" dirty="0">
                <a:latin typeface="Calibri" panose="020F0502020204030204" pitchFamily="34" charset="0"/>
                <a:cs typeface="Calibri" panose="020F0502020204030204" pitchFamily="34" charset="0"/>
              </a:rPr>
              <a:t>מהו לדעתכם סוג המידע הכוזב אשר בכתבה? </a:t>
            </a:r>
          </a:p>
          <a:p>
            <a:endParaRPr lang="he-IL"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מהם המניעים של מפרסמי הסרטון?</a:t>
            </a:r>
          </a:p>
          <a:p>
            <a:endParaRPr lang="he-IL"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מדוע לדעתכם התוכן הפך לוויראלי?</a:t>
            </a:r>
          </a:p>
          <a:p>
            <a:endParaRPr lang="he-IL"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מה הייתם מציעים למי שנחשף לתוכן זה?</a:t>
            </a:r>
          </a:p>
          <a:p>
            <a:endParaRPr lang="he-IL" sz="4000" b="1" dirty="0">
              <a:latin typeface="Calibri" panose="020F0502020204030204" pitchFamily="34" charset="0"/>
              <a:cs typeface="Calibri" panose="020F0502020204030204" pitchFamily="34" charset="0"/>
            </a:endParaRPr>
          </a:p>
        </p:txBody>
      </p:sp>
      <p:pic>
        <p:nvPicPr>
          <p:cNvPr id="9" name="תמונה 8">
            <a:extLst>
              <a:ext uri="{FF2B5EF4-FFF2-40B4-BE49-F238E27FC236}">
                <a16:creationId xmlns:a16="http://schemas.microsoft.com/office/drawing/2014/main" id="{52E75CC3-CDF8-92CE-4FF3-244EFCBC467B}"/>
              </a:ext>
            </a:extLst>
          </p:cNvPr>
          <p:cNvPicPr>
            <a:picLocks noChangeAspect="1"/>
          </p:cNvPicPr>
          <p:nvPr/>
        </p:nvPicPr>
        <p:blipFill>
          <a:blip r:embed="rId7"/>
          <a:stretch>
            <a:fillRect/>
          </a:stretch>
        </p:blipFill>
        <p:spPr>
          <a:xfrm>
            <a:off x="6682132" y="1778437"/>
            <a:ext cx="1802963" cy="1802963"/>
          </a:xfrm>
          <a:prstGeom prst="rect">
            <a:avLst/>
          </a:prstGeom>
        </p:spPr>
      </p:pic>
      <p:pic>
        <p:nvPicPr>
          <p:cNvPr id="11" name="תמונה 10">
            <a:extLst>
              <a:ext uri="{FF2B5EF4-FFF2-40B4-BE49-F238E27FC236}">
                <a16:creationId xmlns:a16="http://schemas.microsoft.com/office/drawing/2014/main" id="{40C0C771-3A17-BFE5-6327-736AB039988B}"/>
              </a:ext>
            </a:extLst>
          </p:cNvPr>
          <p:cNvPicPr>
            <a:picLocks noChangeAspect="1"/>
          </p:cNvPicPr>
          <p:nvPr/>
        </p:nvPicPr>
        <p:blipFill>
          <a:blip r:embed="rId8"/>
          <a:stretch>
            <a:fillRect/>
          </a:stretch>
        </p:blipFill>
        <p:spPr>
          <a:xfrm>
            <a:off x="8918827" y="1681903"/>
            <a:ext cx="2584432" cy="2030506"/>
          </a:xfrm>
          <a:prstGeom prst="rect">
            <a:avLst/>
          </a:prstGeom>
        </p:spPr>
      </p:pic>
    </p:spTree>
    <p:extLst>
      <p:ext uri="{BB962C8B-B14F-4D97-AF65-F5344CB8AC3E}">
        <p14:creationId xmlns:p14="http://schemas.microsoft.com/office/powerpoint/2010/main" val="66905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לבן 11">
            <a:extLst>
              <a:ext uri="{FF2B5EF4-FFF2-40B4-BE49-F238E27FC236}">
                <a16:creationId xmlns:a16="http://schemas.microsoft.com/office/drawing/2014/main" id="{9E8DDCA4-673A-338F-1D1E-7458FD03C4B9}"/>
              </a:ext>
            </a:extLst>
          </p:cNvPr>
          <p:cNvSpPr/>
          <p:nvPr/>
        </p:nvSpPr>
        <p:spPr>
          <a:xfrm>
            <a:off x="6168069" y="-48408"/>
            <a:ext cx="60960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Freeform 2"/>
          <p:cNvSpPr/>
          <p:nvPr/>
        </p:nvSpPr>
        <p:spPr>
          <a:xfrm>
            <a:off x="0" y="0"/>
            <a:ext cx="6011892"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dirty="0"/>
          </a:p>
        </p:txBody>
      </p:sp>
      <p:sp>
        <p:nvSpPr>
          <p:cNvPr id="3" name="AutoShape 2">
            <a:extLst>
              <a:ext uri="{FF2B5EF4-FFF2-40B4-BE49-F238E27FC236}">
                <a16:creationId xmlns:a16="http://schemas.microsoft.com/office/drawing/2014/main" id="{52663DF3-F816-C035-AD72-27694BA227A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0" name="תיבת טקסט 19">
            <a:extLst>
              <a:ext uri="{FF2B5EF4-FFF2-40B4-BE49-F238E27FC236}">
                <a16:creationId xmlns:a16="http://schemas.microsoft.com/office/drawing/2014/main" id="{5A6C3233-9A64-F68B-FEEC-B6586FE8534D}"/>
              </a:ext>
            </a:extLst>
          </p:cNvPr>
          <p:cNvSpPr txBox="1"/>
          <p:nvPr/>
        </p:nvSpPr>
        <p:spPr>
          <a:xfrm>
            <a:off x="6285662" y="210438"/>
            <a:ext cx="6690749" cy="1138773"/>
          </a:xfrm>
          <a:prstGeom prst="rect">
            <a:avLst/>
          </a:prstGeom>
          <a:noFill/>
        </p:spPr>
        <p:txBody>
          <a:bodyPr wrap="square">
            <a:spAutoFit/>
          </a:bodyPr>
          <a:lstStyle/>
          <a:p>
            <a:pPr algn="ctr"/>
            <a:r>
              <a:rPr lang="he-IL" sz="4000" b="1" dirty="0">
                <a:latin typeface="Calibri" panose="020F0502020204030204" pitchFamily="34" charset="0"/>
                <a:cs typeface="Calibri" panose="020F0502020204030204" pitchFamily="34" charset="0"/>
              </a:rPr>
              <a:t>          </a:t>
            </a:r>
            <a:r>
              <a:rPr lang="he-IL" sz="2800" b="1" dirty="0">
                <a:latin typeface="Calibri" panose="020F0502020204030204" pitchFamily="34" charset="0"/>
                <a:cs typeface="Calibri" panose="020F0502020204030204" pitchFamily="34" charset="0"/>
              </a:rPr>
              <a:t>קבוצה מס' 4:</a:t>
            </a:r>
          </a:p>
          <a:p>
            <a:pPr algn="ctr"/>
            <a:r>
              <a:rPr lang="he-IL" sz="2800" b="1" dirty="0">
                <a:latin typeface="Calibri" panose="020F0502020204030204" pitchFamily="34" charset="0"/>
                <a:cs typeface="Calibri" panose="020F0502020204030204" pitchFamily="34" charset="0"/>
              </a:rPr>
              <a:t>            </a:t>
            </a:r>
            <a:r>
              <a:rPr lang="he-IL" sz="2800" b="1" dirty="0">
                <a:latin typeface="Calibri" panose="020F0502020204030204" pitchFamily="34" charset="0"/>
                <a:cs typeface="Calibri" panose="020F0502020204030204" pitchFamily="34" charset="0"/>
                <a:hlinkClick r:id="rId4"/>
              </a:rPr>
              <a:t>"מסעדה מבוקשת</a:t>
            </a:r>
            <a:r>
              <a:rPr lang="he-IL" sz="2800" b="1" u="sng" dirty="0">
                <a:latin typeface="Calibri" panose="020F0502020204030204" pitchFamily="34" charset="0"/>
                <a:cs typeface="Calibri" panose="020F0502020204030204" pitchFamily="34" charset="0"/>
                <a:hlinkClick r:id="rId4"/>
              </a:rPr>
              <a:t>"</a:t>
            </a:r>
            <a:endParaRPr lang="he-IL" sz="4000" b="1" dirty="0">
              <a:latin typeface="Calibri" panose="020F0502020204030204" pitchFamily="34" charset="0"/>
              <a:cs typeface="Calibri" panose="020F0502020204030204" pitchFamily="34" charset="0"/>
            </a:endParaRPr>
          </a:p>
        </p:txBody>
      </p:sp>
      <p:sp>
        <p:nvSpPr>
          <p:cNvPr id="4" name="Freeform 5">
            <a:extLst>
              <a:ext uri="{FF2B5EF4-FFF2-40B4-BE49-F238E27FC236}">
                <a16:creationId xmlns:a16="http://schemas.microsoft.com/office/drawing/2014/main" id="{68521BD8-0810-0A75-5A1A-658376C5562F}"/>
              </a:ext>
            </a:extLst>
          </p:cNvPr>
          <p:cNvSpPr/>
          <p:nvPr/>
        </p:nvSpPr>
        <p:spPr>
          <a:xfrm rot="8589632" flipH="1">
            <a:off x="5159" y="220030"/>
            <a:ext cx="2713374" cy="2415497"/>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a:p>
        </p:txBody>
      </p:sp>
      <p:sp>
        <p:nvSpPr>
          <p:cNvPr id="5" name="תיבת טקסט 4">
            <a:extLst>
              <a:ext uri="{FF2B5EF4-FFF2-40B4-BE49-F238E27FC236}">
                <a16:creationId xmlns:a16="http://schemas.microsoft.com/office/drawing/2014/main" id="{DE529B67-8FA0-2D89-9462-92FE7891650E}"/>
              </a:ext>
            </a:extLst>
          </p:cNvPr>
          <p:cNvSpPr txBox="1"/>
          <p:nvPr/>
        </p:nvSpPr>
        <p:spPr>
          <a:xfrm>
            <a:off x="641234" y="-661642"/>
            <a:ext cx="2733601" cy="4093428"/>
          </a:xfrm>
          <a:prstGeom prst="rect">
            <a:avLst/>
          </a:prstGeom>
          <a:noFill/>
        </p:spPr>
        <p:txBody>
          <a:bodyPr wrap="square">
            <a:spAutoFit/>
          </a:bodyPr>
          <a:lstStyle/>
          <a:p>
            <a:r>
              <a:rPr lang="he-IL" sz="4000" b="1" dirty="0">
                <a:latin typeface="Calibri" panose="020F0502020204030204" pitchFamily="34" charset="0"/>
                <a:cs typeface="Calibri" panose="020F0502020204030204" pitchFamily="34" charset="0"/>
              </a:rPr>
              <a:t>          </a:t>
            </a:r>
          </a:p>
          <a:p>
            <a:endParaRPr lang="he-IL" sz="4000" b="1" dirty="0">
              <a:latin typeface="Calibri" panose="020F0502020204030204" pitchFamily="34" charset="0"/>
              <a:cs typeface="Calibri" panose="020F0502020204030204" pitchFamily="34" charset="0"/>
            </a:endParaRPr>
          </a:p>
          <a:p>
            <a:pPr algn="ctr"/>
            <a:r>
              <a:rPr lang="he-IL" sz="4000" b="1" dirty="0">
                <a:latin typeface="Calibri" panose="020F0502020204030204" pitchFamily="34" charset="0"/>
                <a:cs typeface="Calibri" panose="020F0502020204030204" pitchFamily="34" charset="0"/>
              </a:rPr>
              <a:t>           </a:t>
            </a:r>
            <a:r>
              <a:rPr lang="en-US" sz="3600" b="1" dirty="0">
                <a:latin typeface="Calibri" panose="020F0502020204030204" pitchFamily="34" charset="0"/>
                <a:cs typeface="Calibri" panose="020F0502020204030204" pitchFamily="34" charset="0"/>
              </a:rPr>
              <a:t>Check the            </a:t>
            </a:r>
          </a:p>
          <a:p>
            <a:pPr algn="ctr"/>
            <a:r>
              <a:rPr lang="en-US" sz="3600" b="1" dirty="0">
                <a:latin typeface="Calibri" panose="020F0502020204030204" pitchFamily="34" charset="0"/>
                <a:cs typeface="Calibri" panose="020F0502020204030204" pitchFamily="34" charset="0"/>
              </a:rPr>
              <a:t>Fake             </a:t>
            </a:r>
            <a:endParaRPr lang="he-IL" sz="4000" b="1" dirty="0">
              <a:latin typeface="Calibri" panose="020F0502020204030204" pitchFamily="34" charset="0"/>
              <a:cs typeface="Calibri" panose="020F0502020204030204" pitchFamily="34" charset="0"/>
            </a:endParaRPr>
          </a:p>
          <a:p>
            <a:pPr algn="ctr"/>
            <a:endParaRPr lang="he-IL" sz="2800" b="1" dirty="0">
              <a:latin typeface="Calibri" panose="020F0502020204030204" pitchFamily="34" charset="0"/>
              <a:cs typeface="Calibri" panose="020F0502020204030204" pitchFamily="34" charset="0"/>
            </a:endParaRPr>
          </a:p>
          <a:p>
            <a:pPr algn="ctr"/>
            <a:endParaRPr lang="he-IL" sz="4000" b="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727E424E-0846-2A10-62D5-FBDC89A2DA1E}"/>
              </a:ext>
            </a:extLst>
          </p:cNvPr>
          <p:cNvSpPr txBox="1"/>
          <p:nvPr/>
        </p:nvSpPr>
        <p:spPr>
          <a:xfrm>
            <a:off x="6285663" y="3602644"/>
            <a:ext cx="5716673" cy="2251065"/>
          </a:xfrm>
          <a:prstGeom prst="rect">
            <a:avLst/>
          </a:prstGeom>
          <a:noFill/>
        </p:spPr>
        <p:txBody>
          <a:bodyPr wrap="square" rtlCol="1">
            <a:spAutoFit/>
          </a:bodyPr>
          <a:lstStyle/>
          <a:p>
            <a:pPr>
              <a:lnSpc>
                <a:spcPct val="150000"/>
              </a:lnSpc>
            </a:pPr>
            <a:r>
              <a:rPr lang="he-IL" sz="2400" dirty="0">
                <a:latin typeface="Calibri" panose="020F0502020204030204" pitchFamily="34" charset="0"/>
                <a:ea typeface="Calibri" panose="020F0502020204030204" pitchFamily="34" charset="0"/>
                <a:cs typeface="Calibri" panose="020F0502020204030204" pitchFamily="34" charset="0"/>
              </a:rPr>
              <a:t>מסעדה שלא קיימת הוצגה ברשת, כולל תמונות של שלל מנות מושקעות ומגרות שלמעשה הורכבו מקצף גילוח, צבע וביצה מטוגנת. התמונות יצרו ביקוש גבוה להזמנות מהמסעדה.</a:t>
            </a:r>
          </a:p>
        </p:txBody>
      </p:sp>
      <p:sp>
        <p:nvSpPr>
          <p:cNvPr id="9" name="תיבת טקסט 5">
            <a:extLst>
              <a:ext uri="{FF2B5EF4-FFF2-40B4-BE49-F238E27FC236}">
                <a16:creationId xmlns:a16="http://schemas.microsoft.com/office/drawing/2014/main" id="{89BC98F1-648A-2CD3-3578-046187AC0C00}"/>
              </a:ext>
            </a:extLst>
          </p:cNvPr>
          <p:cNvSpPr txBox="1"/>
          <p:nvPr/>
        </p:nvSpPr>
        <p:spPr>
          <a:xfrm>
            <a:off x="873897" y="2059676"/>
            <a:ext cx="4364597" cy="4370427"/>
          </a:xfrm>
          <a:prstGeom prst="rect">
            <a:avLst/>
          </a:prstGeom>
          <a:noFill/>
        </p:spPr>
        <p:txBody>
          <a:bodyPr wrap="square">
            <a:spAutoFit/>
          </a:bodyPr>
          <a:lstStyle/>
          <a:p>
            <a:r>
              <a:rPr lang="he-IL" sz="2400" b="1" dirty="0">
                <a:latin typeface="Calibri" panose="020F0502020204030204" pitchFamily="34" charset="0"/>
                <a:cs typeface="Calibri" panose="020F0502020204030204" pitchFamily="34" charset="0"/>
              </a:rPr>
              <a:t>שאלות:</a:t>
            </a:r>
          </a:p>
          <a:p>
            <a:endParaRPr lang="he-IL" sz="2400" b="1" u="sng"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אילו רגשות עורר לדעתכם הדיווח?</a:t>
            </a:r>
          </a:p>
          <a:p>
            <a:pPr marL="342900" indent="-342900">
              <a:lnSpc>
                <a:spcPct val="150000"/>
              </a:lnSpc>
              <a:buFont typeface="Arial" panose="020B0604020202020204" pitchFamily="34" charset="0"/>
              <a:buChar char="•"/>
            </a:pPr>
            <a:r>
              <a:rPr lang="he-IL" sz="2000" dirty="0">
                <a:latin typeface="Calibri" panose="020F0502020204030204" pitchFamily="34" charset="0"/>
                <a:cs typeface="Calibri" panose="020F0502020204030204" pitchFamily="34" charset="0"/>
              </a:rPr>
              <a:t>מהו לדעתכם סוג המידע הכוזב בדיווח? </a:t>
            </a:r>
          </a:p>
          <a:p>
            <a:endParaRPr lang="he-IL"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מהם המניעים של מפרסמי הדיווח?</a:t>
            </a:r>
          </a:p>
          <a:p>
            <a:endParaRPr lang="he-IL"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מדוע לדעתכם הדיווח הפך לוויראלי?</a:t>
            </a:r>
          </a:p>
          <a:p>
            <a:endParaRPr lang="he-IL"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מה הייתם מציעים למי שנחשף לדיווח המדובר?</a:t>
            </a:r>
          </a:p>
          <a:p>
            <a:endParaRPr lang="he-IL" sz="4000" b="1" dirty="0">
              <a:latin typeface="Calibri" panose="020F0502020204030204" pitchFamily="34" charset="0"/>
              <a:cs typeface="Calibri" panose="020F0502020204030204" pitchFamily="34" charset="0"/>
            </a:endParaRPr>
          </a:p>
        </p:txBody>
      </p:sp>
      <p:pic>
        <p:nvPicPr>
          <p:cNvPr id="7" name="תמונה 6">
            <a:extLst>
              <a:ext uri="{FF2B5EF4-FFF2-40B4-BE49-F238E27FC236}">
                <a16:creationId xmlns:a16="http://schemas.microsoft.com/office/drawing/2014/main" id="{1B6BF6CA-69FB-4D6E-8FEB-A125AD72DC9E}"/>
              </a:ext>
            </a:extLst>
          </p:cNvPr>
          <p:cNvPicPr>
            <a:picLocks noChangeAspect="1"/>
          </p:cNvPicPr>
          <p:nvPr/>
        </p:nvPicPr>
        <p:blipFill>
          <a:blip r:embed="rId7"/>
          <a:stretch>
            <a:fillRect/>
          </a:stretch>
        </p:blipFill>
        <p:spPr>
          <a:xfrm>
            <a:off x="9216069" y="1720347"/>
            <a:ext cx="2133600" cy="1443156"/>
          </a:xfrm>
          <a:prstGeom prst="rect">
            <a:avLst/>
          </a:prstGeom>
        </p:spPr>
      </p:pic>
      <p:pic>
        <p:nvPicPr>
          <p:cNvPr id="11" name="תמונה 10">
            <a:extLst>
              <a:ext uri="{FF2B5EF4-FFF2-40B4-BE49-F238E27FC236}">
                <a16:creationId xmlns:a16="http://schemas.microsoft.com/office/drawing/2014/main" id="{F7E46B1D-9D5B-3289-202C-9FA9E55DAEF1}"/>
              </a:ext>
            </a:extLst>
          </p:cNvPr>
          <p:cNvPicPr>
            <a:picLocks noChangeAspect="1"/>
          </p:cNvPicPr>
          <p:nvPr/>
        </p:nvPicPr>
        <p:blipFill>
          <a:blip r:embed="rId8"/>
          <a:stretch>
            <a:fillRect/>
          </a:stretch>
        </p:blipFill>
        <p:spPr>
          <a:xfrm>
            <a:off x="6885789" y="1523075"/>
            <a:ext cx="1905705" cy="1905705"/>
          </a:xfrm>
          <a:prstGeom prst="rect">
            <a:avLst/>
          </a:prstGeom>
        </p:spPr>
      </p:pic>
    </p:spTree>
    <p:extLst>
      <p:ext uri="{BB962C8B-B14F-4D97-AF65-F5344CB8AC3E}">
        <p14:creationId xmlns:p14="http://schemas.microsoft.com/office/powerpoint/2010/main" val="199929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לבן 11">
            <a:extLst>
              <a:ext uri="{FF2B5EF4-FFF2-40B4-BE49-F238E27FC236}">
                <a16:creationId xmlns:a16="http://schemas.microsoft.com/office/drawing/2014/main" id="{9E8DDCA4-673A-338F-1D1E-7458FD03C4B9}"/>
              </a:ext>
            </a:extLst>
          </p:cNvPr>
          <p:cNvSpPr/>
          <p:nvPr/>
        </p:nvSpPr>
        <p:spPr>
          <a:xfrm>
            <a:off x="5327904" y="27604"/>
            <a:ext cx="6864096"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Freeform 2"/>
          <p:cNvSpPr/>
          <p:nvPr/>
        </p:nvSpPr>
        <p:spPr>
          <a:xfrm>
            <a:off x="0" y="0"/>
            <a:ext cx="6011892"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dirty="0"/>
          </a:p>
        </p:txBody>
      </p:sp>
      <p:sp>
        <p:nvSpPr>
          <p:cNvPr id="3" name="AutoShape 2">
            <a:extLst>
              <a:ext uri="{FF2B5EF4-FFF2-40B4-BE49-F238E27FC236}">
                <a16:creationId xmlns:a16="http://schemas.microsoft.com/office/drawing/2014/main" id="{52663DF3-F816-C035-AD72-27694BA227A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0" name="תיבת טקסט 19">
            <a:extLst>
              <a:ext uri="{FF2B5EF4-FFF2-40B4-BE49-F238E27FC236}">
                <a16:creationId xmlns:a16="http://schemas.microsoft.com/office/drawing/2014/main" id="{5A6C3233-9A64-F68B-FEEC-B6586FE8534D}"/>
              </a:ext>
            </a:extLst>
          </p:cNvPr>
          <p:cNvSpPr txBox="1"/>
          <p:nvPr/>
        </p:nvSpPr>
        <p:spPr>
          <a:xfrm>
            <a:off x="7503033" y="242863"/>
            <a:ext cx="4322429" cy="1138773"/>
          </a:xfrm>
          <a:prstGeom prst="rect">
            <a:avLst/>
          </a:prstGeom>
          <a:noFill/>
        </p:spPr>
        <p:txBody>
          <a:bodyPr wrap="square">
            <a:spAutoFit/>
          </a:bodyPr>
          <a:lstStyle/>
          <a:p>
            <a:r>
              <a:rPr lang="he-IL" sz="4000" b="1" dirty="0">
                <a:latin typeface="Calibri" panose="020F0502020204030204" pitchFamily="34" charset="0"/>
                <a:cs typeface="Calibri" panose="020F0502020204030204" pitchFamily="34" charset="0"/>
              </a:rPr>
              <a:t>          </a:t>
            </a:r>
            <a:r>
              <a:rPr lang="he-IL" sz="2800" b="1" dirty="0">
                <a:latin typeface="Calibri" panose="020F0502020204030204" pitchFamily="34" charset="0"/>
                <a:cs typeface="Calibri" panose="020F0502020204030204" pitchFamily="34" charset="0"/>
              </a:rPr>
              <a:t>קבוצה מס' 5:</a:t>
            </a:r>
          </a:p>
          <a:p>
            <a:pPr algn="ctr"/>
            <a:r>
              <a:rPr lang="he-IL" sz="2800" b="1" dirty="0">
                <a:latin typeface="Calibri" panose="020F0502020204030204" pitchFamily="34" charset="0"/>
                <a:cs typeface="Calibri" panose="020F0502020204030204" pitchFamily="34" charset="0"/>
                <a:hlinkClick r:id="rId4"/>
              </a:rPr>
              <a:t>"הביצוע של סימון קול"</a:t>
            </a:r>
            <a:endParaRPr lang="he-IL" sz="4000" b="1" dirty="0">
              <a:latin typeface="Calibri" panose="020F0502020204030204" pitchFamily="34" charset="0"/>
              <a:cs typeface="Calibri" panose="020F0502020204030204" pitchFamily="34" charset="0"/>
            </a:endParaRPr>
          </a:p>
        </p:txBody>
      </p:sp>
      <p:sp>
        <p:nvSpPr>
          <p:cNvPr id="4" name="Freeform 5">
            <a:extLst>
              <a:ext uri="{FF2B5EF4-FFF2-40B4-BE49-F238E27FC236}">
                <a16:creationId xmlns:a16="http://schemas.microsoft.com/office/drawing/2014/main" id="{68521BD8-0810-0A75-5A1A-658376C5562F}"/>
              </a:ext>
            </a:extLst>
          </p:cNvPr>
          <p:cNvSpPr/>
          <p:nvPr/>
        </p:nvSpPr>
        <p:spPr>
          <a:xfrm rot="8589632" flipH="1">
            <a:off x="5159" y="220030"/>
            <a:ext cx="2713374" cy="2415497"/>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a:p>
        </p:txBody>
      </p:sp>
      <p:sp>
        <p:nvSpPr>
          <p:cNvPr id="5" name="תיבת טקסט 4">
            <a:extLst>
              <a:ext uri="{FF2B5EF4-FFF2-40B4-BE49-F238E27FC236}">
                <a16:creationId xmlns:a16="http://schemas.microsoft.com/office/drawing/2014/main" id="{DE529B67-8FA0-2D89-9462-92FE7891650E}"/>
              </a:ext>
            </a:extLst>
          </p:cNvPr>
          <p:cNvSpPr txBox="1"/>
          <p:nvPr/>
        </p:nvSpPr>
        <p:spPr>
          <a:xfrm>
            <a:off x="641234" y="-661642"/>
            <a:ext cx="2733601" cy="4093428"/>
          </a:xfrm>
          <a:prstGeom prst="rect">
            <a:avLst/>
          </a:prstGeom>
          <a:noFill/>
        </p:spPr>
        <p:txBody>
          <a:bodyPr wrap="square">
            <a:spAutoFit/>
          </a:bodyPr>
          <a:lstStyle/>
          <a:p>
            <a:r>
              <a:rPr lang="he-IL" sz="4000" b="1" dirty="0">
                <a:latin typeface="Calibri" panose="020F0502020204030204" pitchFamily="34" charset="0"/>
                <a:cs typeface="Calibri" panose="020F0502020204030204" pitchFamily="34" charset="0"/>
              </a:rPr>
              <a:t>          </a:t>
            </a:r>
          </a:p>
          <a:p>
            <a:endParaRPr lang="he-IL" sz="4000" b="1" dirty="0">
              <a:latin typeface="Calibri" panose="020F0502020204030204" pitchFamily="34" charset="0"/>
              <a:cs typeface="Calibri" panose="020F0502020204030204" pitchFamily="34" charset="0"/>
            </a:endParaRPr>
          </a:p>
          <a:p>
            <a:pPr algn="ctr"/>
            <a:r>
              <a:rPr lang="he-IL" sz="4000" b="1" dirty="0">
                <a:latin typeface="Calibri" panose="020F0502020204030204" pitchFamily="34" charset="0"/>
                <a:cs typeface="Calibri" panose="020F0502020204030204" pitchFamily="34" charset="0"/>
              </a:rPr>
              <a:t>           </a:t>
            </a:r>
            <a:r>
              <a:rPr lang="en-US" sz="3600" b="1" dirty="0">
                <a:latin typeface="Calibri" panose="020F0502020204030204" pitchFamily="34" charset="0"/>
                <a:cs typeface="Calibri" panose="020F0502020204030204" pitchFamily="34" charset="0"/>
              </a:rPr>
              <a:t>Check the            </a:t>
            </a:r>
          </a:p>
          <a:p>
            <a:pPr algn="ctr"/>
            <a:r>
              <a:rPr lang="en-US" sz="3600" b="1" dirty="0">
                <a:latin typeface="Calibri" panose="020F0502020204030204" pitchFamily="34" charset="0"/>
                <a:cs typeface="Calibri" panose="020F0502020204030204" pitchFamily="34" charset="0"/>
              </a:rPr>
              <a:t>Fake             </a:t>
            </a:r>
            <a:endParaRPr lang="he-IL" sz="4000" b="1" dirty="0">
              <a:latin typeface="Calibri" panose="020F0502020204030204" pitchFamily="34" charset="0"/>
              <a:cs typeface="Calibri" panose="020F0502020204030204" pitchFamily="34" charset="0"/>
            </a:endParaRPr>
          </a:p>
          <a:p>
            <a:pPr algn="ctr"/>
            <a:endParaRPr lang="he-IL" sz="2800" b="1" dirty="0">
              <a:latin typeface="Calibri" panose="020F0502020204030204" pitchFamily="34" charset="0"/>
              <a:cs typeface="Calibri" panose="020F0502020204030204" pitchFamily="34" charset="0"/>
            </a:endParaRPr>
          </a:p>
          <a:p>
            <a:pPr algn="ctr"/>
            <a:endParaRPr lang="he-IL" sz="4000" b="1"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3920DF46-64CF-83B1-D449-E056D9D36C7D}"/>
              </a:ext>
            </a:extLst>
          </p:cNvPr>
          <p:cNvSpPr txBox="1"/>
          <p:nvPr/>
        </p:nvSpPr>
        <p:spPr>
          <a:xfrm>
            <a:off x="6180110" y="3745445"/>
            <a:ext cx="5607166" cy="2814617"/>
          </a:xfrm>
          <a:prstGeom prst="rect">
            <a:avLst/>
          </a:prstGeom>
          <a:noFill/>
        </p:spPr>
        <p:txBody>
          <a:bodyPr wrap="square" rtlCol="1">
            <a:spAutoFit/>
          </a:bodyPr>
          <a:lstStyle/>
          <a:p>
            <a:pPr>
              <a:lnSpc>
                <a:spcPct val="150000"/>
              </a:lnSpc>
            </a:pPr>
            <a:r>
              <a:rPr lang="he-IL" sz="2000" dirty="0">
                <a:latin typeface="Calibri" panose="020F0502020204030204" pitchFamily="34" charset="0"/>
                <a:ea typeface="Calibri" panose="020F0502020204030204" pitchFamily="34" charset="0"/>
                <a:cs typeface="Calibri" panose="020F0502020204030204" pitchFamily="34" charset="0"/>
              </a:rPr>
              <a:t>סימון קול, מפיק טלוויזיה ומוסיקה, ושופט בתכנית טלוויזיה "</a:t>
            </a:r>
            <a:r>
              <a:rPr lang="en-US" sz="2000" dirty="0">
                <a:latin typeface="Calibri" panose="020F0502020204030204" pitchFamily="34" charset="0"/>
                <a:ea typeface="Calibri" panose="020F0502020204030204" pitchFamily="34" charset="0"/>
                <a:cs typeface="Calibri" panose="020F0502020204030204" pitchFamily="34" charset="0"/>
              </a:rPr>
              <a:t>The x factor</a:t>
            </a:r>
            <a:r>
              <a:rPr lang="he-IL" sz="2000" dirty="0">
                <a:latin typeface="Calibri" panose="020F0502020204030204" pitchFamily="34" charset="0"/>
                <a:ea typeface="Calibri" panose="020F0502020204030204" pitchFamily="34" charset="0"/>
                <a:cs typeface="Calibri" panose="020F0502020204030204" pitchFamily="34" charset="0"/>
              </a:rPr>
              <a:t>", בביצוע מרגש אך לא אמיתי. הביצוע נעשה על ידי אלגוריתם של תוכנת </a:t>
            </a:r>
            <a:r>
              <a:rPr lang="en-US" sz="2000" dirty="0">
                <a:latin typeface="Calibri" panose="020F0502020204030204" pitchFamily="34" charset="0"/>
                <a:ea typeface="Calibri" panose="020F0502020204030204" pitchFamily="34" charset="0"/>
                <a:cs typeface="Calibri" panose="020F0502020204030204" pitchFamily="34" charset="0"/>
              </a:rPr>
              <a:t>AI</a:t>
            </a:r>
            <a:r>
              <a:rPr lang="he-IL" sz="2000" dirty="0">
                <a:latin typeface="Calibri" panose="020F0502020204030204" pitchFamily="34" charset="0"/>
                <a:ea typeface="Calibri" panose="020F0502020204030204" pitchFamily="34" charset="0"/>
                <a:cs typeface="Calibri" panose="020F0502020204030204" pitchFamily="34" charset="0"/>
              </a:rPr>
              <a:t> אשר מאפשרת </a:t>
            </a:r>
            <a:r>
              <a:rPr lang="en-US" sz="2000" dirty="0">
                <a:latin typeface="Calibri" panose="020F0502020204030204" pitchFamily="34" charset="0"/>
                <a:ea typeface="Calibri" panose="020F0502020204030204" pitchFamily="34" charset="0"/>
                <a:cs typeface="Calibri" panose="020F0502020204030204" pitchFamily="34" charset="0"/>
              </a:rPr>
              <a:t>DEEP FAKE”</a:t>
            </a:r>
            <a:r>
              <a:rPr lang="he-IL" sz="2000" dirty="0">
                <a:latin typeface="Calibri" panose="020F0502020204030204" pitchFamily="34" charset="0"/>
                <a:ea typeface="Calibri" panose="020F0502020204030204" pitchFamily="34" charset="0"/>
                <a:cs typeface="Calibri" panose="020F0502020204030204" pitchFamily="34" charset="0"/>
              </a:rPr>
              <a:t>" – מושג המתייחס לשימוש בטכניקות של בינה מלאכותית על מנת ליצור תוכן דיגיטלי מזוייף אשר יראה אמיתי לחלוטין.</a:t>
            </a:r>
          </a:p>
        </p:txBody>
      </p:sp>
      <p:sp>
        <p:nvSpPr>
          <p:cNvPr id="8" name="תיבת טקסט 5">
            <a:extLst>
              <a:ext uri="{FF2B5EF4-FFF2-40B4-BE49-F238E27FC236}">
                <a16:creationId xmlns:a16="http://schemas.microsoft.com/office/drawing/2014/main" id="{3AD2604E-CA42-31FE-3033-2C2E73E00AA6}"/>
              </a:ext>
            </a:extLst>
          </p:cNvPr>
          <p:cNvSpPr txBox="1"/>
          <p:nvPr/>
        </p:nvSpPr>
        <p:spPr>
          <a:xfrm>
            <a:off x="0" y="2169404"/>
            <a:ext cx="4364597" cy="4524315"/>
          </a:xfrm>
          <a:prstGeom prst="rect">
            <a:avLst/>
          </a:prstGeom>
          <a:noFill/>
        </p:spPr>
        <p:txBody>
          <a:bodyPr wrap="square">
            <a:spAutoFit/>
          </a:bodyPr>
          <a:lstStyle/>
          <a:p>
            <a:r>
              <a:rPr lang="he-IL" sz="2400" b="1" dirty="0">
                <a:latin typeface="Calibri" panose="020F0502020204030204" pitchFamily="34" charset="0"/>
                <a:cs typeface="Calibri" panose="020F0502020204030204" pitchFamily="34" charset="0"/>
              </a:rPr>
              <a:t>שאלות:</a:t>
            </a:r>
          </a:p>
          <a:p>
            <a:endParaRPr lang="he-IL" sz="2400" b="1" u="sng"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אילו רגשות מעורר בכם הסירטון?</a:t>
            </a:r>
          </a:p>
          <a:p>
            <a:pPr marL="342900" indent="-342900">
              <a:lnSpc>
                <a:spcPct val="150000"/>
              </a:lnSpc>
              <a:buFont typeface="Arial" panose="020B0604020202020204" pitchFamily="34" charset="0"/>
              <a:buChar char="•"/>
            </a:pPr>
            <a:r>
              <a:rPr lang="he-IL" sz="2000" dirty="0">
                <a:latin typeface="Calibri" panose="020F0502020204030204" pitchFamily="34" charset="0"/>
                <a:cs typeface="Calibri" panose="020F0502020204030204" pitchFamily="34" charset="0"/>
              </a:rPr>
              <a:t>מהו לדעתכם סוג המידע הכוזב אשר בסרטון? </a:t>
            </a:r>
          </a:p>
          <a:p>
            <a:endParaRPr lang="he-IL"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מהם המניעים של מפרסמי הסרטון?</a:t>
            </a:r>
          </a:p>
          <a:p>
            <a:endParaRPr lang="he-IL"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מדוע לדעתכם הסרטון הפך לוויראלי?</a:t>
            </a:r>
          </a:p>
          <a:p>
            <a:endParaRPr lang="he-IL"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e-IL" sz="2000" dirty="0">
                <a:latin typeface="Calibri" panose="020F0502020204030204" pitchFamily="34" charset="0"/>
                <a:cs typeface="Calibri" panose="020F0502020204030204" pitchFamily="34" charset="0"/>
              </a:rPr>
              <a:t>מה הייתם מציעים למי שנחשף לסרטון?</a:t>
            </a:r>
          </a:p>
          <a:p>
            <a:endParaRPr lang="he-IL" sz="4000" b="1" dirty="0">
              <a:latin typeface="Calibri" panose="020F0502020204030204" pitchFamily="34" charset="0"/>
              <a:cs typeface="Calibri" panose="020F0502020204030204" pitchFamily="34" charset="0"/>
            </a:endParaRPr>
          </a:p>
        </p:txBody>
      </p:sp>
      <p:pic>
        <p:nvPicPr>
          <p:cNvPr id="3076" name="Picture 4" descr="Free Audio Concert photo and picture">
            <a:extLst>
              <a:ext uri="{FF2B5EF4-FFF2-40B4-BE49-F238E27FC236}">
                <a16:creationId xmlns:a16="http://schemas.microsoft.com/office/drawing/2014/main" id="{76092F8B-5817-1ACD-08D2-8E37C959C21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05364" y="1545681"/>
            <a:ext cx="1888127" cy="1786128"/>
          </a:xfrm>
          <a:prstGeom prst="rect">
            <a:avLst/>
          </a:prstGeom>
          <a:noFill/>
          <a:extLst>
            <a:ext uri="{909E8E84-426E-40DD-AFC4-6F175D3DCCD1}">
              <a14:hiddenFill xmlns:a14="http://schemas.microsoft.com/office/drawing/2010/main">
                <a:solidFill>
                  <a:srgbClr val="FFFFFF"/>
                </a:solidFill>
              </a14:hiddenFill>
            </a:ext>
          </a:extLst>
        </p:spPr>
      </p:pic>
      <p:pic>
        <p:nvPicPr>
          <p:cNvPr id="9" name="תמונה 8">
            <a:extLst>
              <a:ext uri="{FF2B5EF4-FFF2-40B4-BE49-F238E27FC236}">
                <a16:creationId xmlns:a16="http://schemas.microsoft.com/office/drawing/2014/main" id="{C6410B4F-DD67-A1CC-1A6C-31E890F717E7}"/>
              </a:ext>
            </a:extLst>
          </p:cNvPr>
          <p:cNvPicPr>
            <a:picLocks noChangeAspect="1"/>
          </p:cNvPicPr>
          <p:nvPr/>
        </p:nvPicPr>
        <p:blipFill>
          <a:blip r:embed="rId8"/>
          <a:stretch>
            <a:fillRect/>
          </a:stretch>
        </p:blipFill>
        <p:spPr>
          <a:xfrm>
            <a:off x="6807163" y="1484241"/>
            <a:ext cx="1966984" cy="1966984"/>
          </a:xfrm>
          <a:prstGeom prst="rect">
            <a:avLst/>
          </a:prstGeom>
        </p:spPr>
      </p:pic>
    </p:spTree>
    <p:extLst>
      <p:ext uri="{BB962C8B-B14F-4D97-AF65-F5344CB8AC3E}">
        <p14:creationId xmlns:p14="http://schemas.microsoft.com/office/powerpoint/2010/main" val="217594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dirty="0"/>
          </a:p>
        </p:txBody>
      </p:sp>
      <p:sp>
        <p:nvSpPr>
          <p:cNvPr id="23" name="כותרת 22">
            <a:extLst>
              <a:ext uri="{FF2B5EF4-FFF2-40B4-BE49-F238E27FC236}">
                <a16:creationId xmlns:a16="http://schemas.microsoft.com/office/drawing/2014/main" id="{205DF7E6-034F-47C0-28A8-545A44F1ABD2}"/>
              </a:ext>
            </a:extLst>
          </p:cNvPr>
          <p:cNvSpPr txBox="1">
            <a:spLocks noGrp="1"/>
          </p:cNvSpPr>
          <p:nvPr>
            <p:ph type="title" idx="4294967295"/>
          </p:nvPr>
        </p:nvSpPr>
        <p:spPr>
          <a:xfrm>
            <a:off x="867422" y="41623"/>
            <a:ext cx="10769910"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                                     </a:t>
            </a:r>
            <a:r>
              <a:rPr kumimoji="0" lang="he-IL" sz="3200" b="1" i="0" u="none" strike="noStrike" kern="1200" cap="none" spc="0" normalizeH="0" baseline="0" noProof="0" dirty="0" err="1">
                <a:ln>
                  <a:noFill/>
                </a:ln>
                <a:solidFill>
                  <a:schemeClr val="tx1"/>
                </a:solidFill>
                <a:effectLst/>
                <a:uLnTx/>
                <a:uFillTx/>
                <a:latin typeface="Calibri" panose="020F0502020204030204" pitchFamily="34" charset="0"/>
                <a:ea typeface="+mj-ea"/>
                <a:cs typeface="Calibri" panose="020F0502020204030204" pitchFamily="34" charset="0"/>
              </a:rPr>
              <a:t>פייק</a:t>
            </a:r>
            <a:r>
              <a:rPr kumimoji="0" lang="he-IL" sz="32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 ניוז- מה זה בעצם?</a:t>
            </a:r>
            <a:endParaRPr kumimoji="0" lang="he-IL" sz="24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32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32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endParaRPr>
          </a:p>
        </p:txBody>
      </p:sp>
      <p:sp>
        <p:nvSpPr>
          <p:cNvPr id="3" name="תיבת טקסט 2">
            <a:extLst>
              <a:ext uri="{FF2B5EF4-FFF2-40B4-BE49-F238E27FC236}">
                <a16:creationId xmlns:a16="http://schemas.microsoft.com/office/drawing/2014/main" id="{55954B4B-4DBF-4236-A29B-8AACA76E7366}"/>
              </a:ext>
            </a:extLst>
          </p:cNvPr>
          <p:cNvSpPr txBox="1"/>
          <p:nvPr/>
        </p:nvSpPr>
        <p:spPr>
          <a:xfrm>
            <a:off x="1464226" y="537564"/>
            <a:ext cx="9802296" cy="1200329"/>
          </a:xfrm>
          <a:prstGeom prst="rect">
            <a:avLst/>
          </a:prstGeom>
          <a:noFill/>
        </p:spPr>
        <p:txBody>
          <a:bodyPr wrap="square" rtlCol="1">
            <a:spAutoFit/>
          </a:bodyPr>
          <a:lstStyle/>
          <a:p>
            <a:pPr lvl="0" algn="ctr">
              <a:defRPr/>
            </a:pPr>
            <a:r>
              <a:rPr lang="he-IL" sz="2400" b="1" dirty="0">
                <a:latin typeface="Calibri" panose="020F0502020204030204" pitchFamily="34" charset="0"/>
                <a:cs typeface="Calibri" panose="020F0502020204030204" pitchFamily="34" charset="0"/>
              </a:rPr>
              <a:t>"</a:t>
            </a:r>
            <a:r>
              <a:rPr lang="he-IL" sz="2400" b="1" dirty="0" err="1">
                <a:latin typeface="Calibri" panose="020F0502020204030204" pitchFamily="34" charset="0"/>
                <a:cs typeface="Calibri" panose="020F0502020204030204" pitchFamily="34" charset="0"/>
              </a:rPr>
              <a:t>פייק</a:t>
            </a:r>
            <a:r>
              <a:rPr lang="he-IL" sz="2400" b="1" dirty="0">
                <a:latin typeface="Calibri" panose="020F0502020204030204" pitchFamily="34" charset="0"/>
                <a:cs typeface="Calibri" panose="020F0502020204030204" pitchFamily="34" charset="0"/>
              </a:rPr>
              <a:t> ניוז" (בעברית- מידע כוזב) הוא מושג המתייחס לידיעות המופצות במדיה שנראות כמו ידיעות אמיתיות אך למעשה הן מומצאות וכוללות מידע כוזב ומטעה. </a:t>
            </a:r>
          </a:p>
          <a:p>
            <a:pPr lvl="0" algn="ctr">
              <a:defRPr/>
            </a:pPr>
            <a:r>
              <a:rPr lang="he-IL" sz="2400" b="1" dirty="0" err="1">
                <a:latin typeface="Calibri" panose="020F0502020204030204" pitchFamily="34" charset="0"/>
                <a:cs typeface="Calibri" panose="020F0502020204030204" pitchFamily="34" charset="0"/>
              </a:rPr>
              <a:t>פייקניוז</a:t>
            </a:r>
            <a:r>
              <a:rPr lang="he-IL" sz="2400" b="1" dirty="0">
                <a:latin typeface="Calibri" panose="020F0502020204030204" pitchFamily="34" charset="0"/>
                <a:cs typeface="Calibri" panose="020F0502020204030204" pitchFamily="34" charset="0"/>
              </a:rPr>
              <a:t> יכול להופיע בצורות שונות. הנה כמה מהן:</a:t>
            </a:r>
            <a:endParaRPr lang="he-IL" sz="2400" dirty="0"/>
          </a:p>
        </p:txBody>
      </p:sp>
      <p:sp>
        <p:nvSpPr>
          <p:cNvPr id="7" name="דמעה 6">
            <a:extLst>
              <a:ext uri="{FF2B5EF4-FFF2-40B4-BE49-F238E27FC236}">
                <a16:creationId xmlns:a16="http://schemas.microsoft.com/office/drawing/2014/main" id="{F89855B0-9B33-82FD-F738-CE06F6889718}"/>
              </a:ext>
              <a:ext uri="{C183D7F6-B498-43B3-948B-1728B52AA6E4}">
                <adec:decorative xmlns:adec="http://schemas.microsoft.com/office/drawing/2017/decorative" val="1"/>
              </a:ext>
            </a:extLst>
          </p:cNvPr>
          <p:cNvSpPr/>
          <p:nvPr/>
        </p:nvSpPr>
        <p:spPr>
          <a:xfrm>
            <a:off x="7108689" y="1968372"/>
            <a:ext cx="4340660" cy="1999493"/>
          </a:xfrm>
          <a:prstGeom prst="teardrop">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תיבת טקסט 16">
            <a:extLst>
              <a:ext uri="{FF2B5EF4-FFF2-40B4-BE49-F238E27FC236}">
                <a16:creationId xmlns:a16="http://schemas.microsoft.com/office/drawing/2014/main" id="{8E7A843C-3409-32A1-370C-00EB4B25A959}"/>
              </a:ext>
            </a:extLst>
          </p:cNvPr>
          <p:cNvSpPr txBox="1"/>
          <p:nvPr/>
        </p:nvSpPr>
        <p:spPr>
          <a:xfrm>
            <a:off x="7373131" y="2101464"/>
            <a:ext cx="4142874" cy="2339102"/>
          </a:xfrm>
          <a:prstGeom prst="rect">
            <a:avLst/>
          </a:prstGeom>
          <a:noFill/>
        </p:spPr>
        <p:txBody>
          <a:bodyPr wrap="square">
            <a:spAutoFit/>
          </a:bodyPr>
          <a:lstStyle/>
          <a:p>
            <a:pPr algn="ctr"/>
            <a:r>
              <a:rPr lang="he-IL" sz="3200" b="1" dirty="0">
                <a:latin typeface="Calibri" panose="020F0502020204030204" pitchFamily="34" charset="0"/>
                <a:ea typeface="+mj-ea"/>
                <a:cs typeface="Calibri" panose="020F0502020204030204" pitchFamily="34" charset="0"/>
              </a:rPr>
              <a:t>חדשות כזב:</a:t>
            </a:r>
          </a:p>
          <a:p>
            <a:pPr algn="ctr"/>
            <a:r>
              <a:rPr lang="he-IL" sz="2800" dirty="0">
                <a:latin typeface="Calibri" panose="020F0502020204030204" pitchFamily="34" charset="0"/>
                <a:ea typeface="Calibri" panose="020F0502020204030204" pitchFamily="34" charset="0"/>
                <a:cs typeface="Calibri" panose="020F0502020204030204" pitchFamily="34" charset="0"/>
              </a:rPr>
              <a:t>מידע בעל ערך חדשותי שהינו שקרי או מזויף.</a:t>
            </a:r>
          </a:p>
          <a:p>
            <a:pPr algn="ctr"/>
            <a:endParaRPr lang="he-IL" sz="3200" dirty="0">
              <a:latin typeface="Calibri" panose="020F0502020204030204" pitchFamily="34" charset="0"/>
              <a:ea typeface="+mj-ea"/>
              <a:cs typeface="Calibri" panose="020F0502020204030204" pitchFamily="34" charset="0"/>
            </a:endParaRPr>
          </a:p>
          <a:p>
            <a:pPr algn="ctr"/>
            <a:endParaRPr lang="he-IL" sz="2600" dirty="0">
              <a:latin typeface="Calibri" panose="020F0502020204030204" pitchFamily="34" charset="0"/>
              <a:ea typeface="+mj-ea"/>
              <a:cs typeface="Calibri" panose="020F0502020204030204" pitchFamily="34" charset="0"/>
            </a:endParaRPr>
          </a:p>
        </p:txBody>
      </p:sp>
      <p:sp>
        <p:nvSpPr>
          <p:cNvPr id="8" name="דמעה 7">
            <a:extLst>
              <a:ext uri="{FF2B5EF4-FFF2-40B4-BE49-F238E27FC236}">
                <a16:creationId xmlns:a16="http://schemas.microsoft.com/office/drawing/2014/main" id="{FD629E5D-5270-1478-9DC7-F405C77E8877}"/>
              </a:ext>
              <a:ext uri="{C183D7F6-B498-43B3-948B-1728B52AA6E4}">
                <adec:decorative xmlns:adec="http://schemas.microsoft.com/office/drawing/2017/decorative" val="1"/>
              </a:ext>
            </a:extLst>
          </p:cNvPr>
          <p:cNvSpPr/>
          <p:nvPr/>
        </p:nvSpPr>
        <p:spPr>
          <a:xfrm>
            <a:off x="3996974" y="4674989"/>
            <a:ext cx="5829213" cy="2097476"/>
          </a:xfrm>
          <a:prstGeom prst="teardrop">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תיבת טקסט 18">
            <a:extLst>
              <a:ext uri="{FF2B5EF4-FFF2-40B4-BE49-F238E27FC236}">
                <a16:creationId xmlns:a16="http://schemas.microsoft.com/office/drawing/2014/main" id="{2707DE58-1EAD-233D-4EC7-F53FD87E2C0C}"/>
              </a:ext>
            </a:extLst>
          </p:cNvPr>
          <p:cNvSpPr txBox="1"/>
          <p:nvPr/>
        </p:nvSpPr>
        <p:spPr>
          <a:xfrm>
            <a:off x="4348610" y="4716932"/>
            <a:ext cx="5125943" cy="3016210"/>
          </a:xfrm>
          <a:prstGeom prst="rect">
            <a:avLst/>
          </a:prstGeom>
          <a:noFill/>
        </p:spPr>
        <p:txBody>
          <a:bodyPr wrap="square">
            <a:spAutoFit/>
          </a:bodyPr>
          <a:lstStyle>
            <a:defPPr>
              <a:defRPr lang="he-IL"/>
            </a:defPPr>
            <a:lvl1pPr algn="ctr">
              <a:defRPr sz="2600">
                <a:latin typeface="Calibri" panose="020F0502020204030204" pitchFamily="34" charset="0"/>
                <a:ea typeface="+mj-ea"/>
                <a:cs typeface="Calibri" panose="020F0502020204030204" pitchFamily="34" charset="0"/>
              </a:defRPr>
            </a:lvl1pPr>
          </a:lstStyle>
          <a:p>
            <a:r>
              <a:rPr lang="he-IL" sz="3200" b="1" dirty="0"/>
              <a:t>הקשר כוזב:</a:t>
            </a:r>
          </a:p>
          <a:p>
            <a:r>
              <a:rPr lang="he-IL" sz="2800" dirty="0"/>
              <a:t>מידע שעשוי להיות אמין בחלקו, אך מוצג בזמן, מקום או מצב שאינם נכונים או רלוונטיים.</a:t>
            </a:r>
          </a:p>
          <a:p>
            <a:endParaRPr lang="he-IL" sz="2800" dirty="0"/>
          </a:p>
          <a:p>
            <a:endParaRPr lang="he-IL" dirty="0"/>
          </a:p>
          <a:p>
            <a:endParaRPr lang="he-IL" sz="2000" dirty="0"/>
          </a:p>
        </p:txBody>
      </p:sp>
      <p:sp>
        <p:nvSpPr>
          <p:cNvPr id="10" name="דמעה 9">
            <a:extLst>
              <a:ext uri="{FF2B5EF4-FFF2-40B4-BE49-F238E27FC236}">
                <a16:creationId xmlns:a16="http://schemas.microsoft.com/office/drawing/2014/main" id="{DEE216D9-A10C-A5A4-BEC8-E7BA69D05275}"/>
              </a:ext>
              <a:ext uri="{C183D7F6-B498-43B3-948B-1728B52AA6E4}">
                <adec:decorative xmlns:adec="http://schemas.microsoft.com/office/drawing/2017/decorative" val="1"/>
              </a:ext>
            </a:extLst>
          </p:cNvPr>
          <p:cNvSpPr/>
          <p:nvPr/>
        </p:nvSpPr>
        <p:spPr>
          <a:xfrm>
            <a:off x="464839" y="1794534"/>
            <a:ext cx="5125943" cy="3396897"/>
          </a:xfrm>
          <a:prstGeom prst="teardrop">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תיבת טקסט 20">
            <a:extLst>
              <a:ext uri="{FF2B5EF4-FFF2-40B4-BE49-F238E27FC236}">
                <a16:creationId xmlns:a16="http://schemas.microsoft.com/office/drawing/2014/main" id="{F0FA5E7A-FCBF-E5B8-2C64-5DACC15CE0BE}"/>
              </a:ext>
            </a:extLst>
          </p:cNvPr>
          <p:cNvSpPr txBox="1"/>
          <p:nvPr/>
        </p:nvSpPr>
        <p:spPr>
          <a:xfrm>
            <a:off x="899196" y="1768712"/>
            <a:ext cx="4478236" cy="3631763"/>
          </a:xfrm>
          <a:prstGeom prst="rect">
            <a:avLst/>
          </a:prstGeom>
          <a:noFill/>
        </p:spPr>
        <p:txBody>
          <a:bodyPr wrap="square">
            <a:spAutoFit/>
          </a:bodyPr>
          <a:lstStyle/>
          <a:p>
            <a:pPr algn="ctr"/>
            <a:r>
              <a:rPr lang="he-IL" sz="3200" b="1" dirty="0">
                <a:latin typeface="Calibri" panose="020F0502020204030204" pitchFamily="34" charset="0"/>
                <a:ea typeface="+mj-ea"/>
                <a:cs typeface="Calibri" panose="020F0502020204030204" pitchFamily="34" charset="0"/>
              </a:rPr>
              <a:t>תמונות</a:t>
            </a:r>
          </a:p>
          <a:p>
            <a:pPr algn="ctr"/>
            <a:r>
              <a:rPr lang="he-IL" sz="3200" b="1" dirty="0">
                <a:latin typeface="Calibri" panose="020F0502020204030204" pitchFamily="34" charset="0"/>
                <a:ea typeface="+mj-ea"/>
                <a:cs typeface="Calibri" panose="020F0502020204030204" pitchFamily="34" charset="0"/>
              </a:rPr>
              <a:t> וסרטונים מזויפים:</a:t>
            </a:r>
          </a:p>
          <a:p>
            <a:pPr algn="ctr"/>
            <a:r>
              <a:rPr lang="he-IL" sz="2800" dirty="0">
                <a:latin typeface="Calibri" panose="020F0502020204030204" pitchFamily="34" charset="0"/>
                <a:ea typeface="Calibri" panose="020F0502020204030204" pitchFamily="34" charset="0"/>
                <a:cs typeface="Calibri" panose="020F0502020204030204" pitchFamily="34" charset="0"/>
              </a:rPr>
              <a:t>מידע בעל אופי ויזואלי שהינו שקרי ומזויף. מידע זה פעמים רבות נוצר או שונה/ עוות על ידי תוכנות או כלי בינה מלאכותית.</a:t>
            </a:r>
          </a:p>
          <a:p>
            <a:pPr algn="ctr"/>
            <a:endParaRPr lang="he-IL" sz="2800" dirty="0">
              <a:latin typeface="Calibri" panose="020F0502020204030204" pitchFamily="34" charset="0"/>
              <a:ea typeface="Calibri" panose="020F0502020204030204" pitchFamily="34" charset="0"/>
              <a:cs typeface="Calibri" panose="020F0502020204030204" pitchFamily="34" charset="0"/>
            </a:endParaRPr>
          </a:p>
          <a:p>
            <a:pPr algn="ctr"/>
            <a:endParaRPr lang="he-IL" sz="2600" dirty="0">
              <a:latin typeface="Calibri" panose="020F0502020204030204" pitchFamily="34" charset="0"/>
              <a:ea typeface="+mj-ea"/>
              <a:cs typeface="Calibri" panose="020F0502020204030204" pitchFamily="34" charset="0"/>
            </a:endParaRPr>
          </a:p>
        </p:txBody>
      </p:sp>
      <p:sp>
        <p:nvSpPr>
          <p:cNvPr id="13" name="אליפסה 12">
            <a:extLst>
              <a:ext uri="{FF2B5EF4-FFF2-40B4-BE49-F238E27FC236}">
                <a16:creationId xmlns:a16="http://schemas.microsoft.com/office/drawing/2014/main" id="{501E80FF-EC1C-453B-3880-C28E26741F8A}"/>
              </a:ext>
              <a:ext uri="{C183D7F6-B498-43B3-948B-1728B52AA6E4}">
                <adec:decorative xmlns:adec="http://schemas.microsoft.com/office/drawing/2017/decorative" val="1"/>
              </a:ext>
            </a:extLst>
          </p:cNvPr>
          <p:cNvSpPr/>
          <p:nvPr/>
        </p:nvSpPr>
        <p:spPr>
          <a:xfrm>
            <a:off x="11023961" y="1631538"/>
            <a:ext cx="841354" cy="701015"/>
          </a:xfrm>
          <a:prstGeom prst="ellipse">
            <a:avLst/>
          </a:prstGeom>
          <a:solidFill>
            <a:srgbClr val="FEA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אליפסה 13">
            <a:extLst>
              <a:ext uri="{FF2B5EF4-FFF2-40B4-BE49-F238E27FC236}">
                <a16:creationId xmlns:a16="http://schemas.microsoft.com/office/drawing/2014/main" id="{D2D7FF10-088A-DDBF-9A11-ACFA7E85B663}"/>
              </a:ext>
              <a:ext uri="{C183D7F6-B498-43B3-948B-1728B52AA6E4}">
                <adec:decorative xmlns:adec="http://schemas.microsoft.com/office/drawing/2017/decorative" val="1"/>
              </a:ext>
            </a:extLst>
          </p:cNvPr>
          <p:cNvSpPr/>
          <p:nvPr/>
        </p:nvSpPr>
        <p:spPr>
          <a:xfrm>
            <a:off x="9017353" y="4331439"/>
            <a:ext cx="914399" cy="914400"/>
          </a:xfrm>
          <a:prstGeom prst="ellipse">
            <a:avLst/>
          </a:prstGeom>
          <a:solidFill>
            <a:srgbClr val="FEA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a:extLst>
              <a:ext uri="{FF2B5EF4-FFF2-40B4-BE49-F238E27FC236}">
                <a16:creationId xmlns:a16="http://schemas.microsoft.com/office/drawing/2014/main" id="{57491956-AAB8-3DB5-0916-A233060E291B}"/>
              </a:ext>
              <a:ext uri="{C183D7F6-B498-43B3-948B-1728B52AA6E4}">
                <adec:decorative xmlns:adec="http://schemas.microsoft.com/office/drawing/2017/decorative" val="1"/>
              </a:ext>
            </a:extLst>
          </p:cNvPr>
          <p:cNvSpPr/>
          <p:nvPr/>
        </p:nvSpPr>
        <p:spPr>
          <a:xfrm>
            <a:off x="4845596" y="1724541"/>
            <a:ext cx="879149" cy="937160"/>
          </a:xfrm>
          <a:prstGeom prst="ellipse">
            <a:avLst/>
          </a:prstGeom>
          <a:solidFill>
            <a:srgbClr val="FEA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7" name="גרפיקה 26">
            <a:extLst>
              <a:ext uri="{FF2B5EF4-FFF2-40B4-BE49-F238E27FC236}">
                <a16:creationId xmlns:a16="http://schemas.microsoft.com/office/drawing/2014/main" id="{44540CED-01B5-5E4A-364D-55A974BCE7B1}"/>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94228" y="1511173"/>
            <a:ext cx="914400" cy="914400"/>
          </a:xfrm>
          <a:prstGeom prst="rect">
            <a:avLst/>
          </a:prstGeom>
        </p:spPr>
      </p:pic>
      <p:pic>
        <p:nvPicPr>
          <p:cNvPr id="29" name="גרפיקה 28">
            <a:extLst>
              <a:ext uri="{FF2B5EF4-FFF2-40B4-BE49-F238E27FC236}">
                <a16:creationId xmlns:a16="http://schemas.microsoft.com/office/drawing/2014/main" id="{C2F2703A-F518-6C04-015B-4099FBECBFEC}"/>
              </a:ext>
              <a:ext uri="{C183D7F6-B498-43B3-948B-1728B52AA6E4}">
                <adec:decorative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17352" y="4329663"/>
            <a:ext cx="914400" cy="914400"/>
          </a:xfrm>
          <a:prstGeom prst="rect">
            <a:avLst/>
          </a:prstGeom>
        </p:spPr>
      </p:pic>
      <p:pic>
        <p:nvPicPr>
          <p:cNvPr id="31" name="גרפיקה 30">
            <a:extLst>
              <a:ext uri="{FF2B5EF4-FFF2-40B4-BE49-F238E27FC236}">
                <a16:creationId xmlns:a16="http://schemas.microsoft.com/office/drawing/2014/main" id="{5E064B11-F63A-0887-F749-2068C00C06CD}"/>
              </a:ext>
              <a:ext uri="{C183D7F6-B498-43B3-948B-1728B52AA6E4}">
                <adec:decorative xmlns:adec="http://schemas.microsoft.com/office/drawing/2017/decorative" val="1"/>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48584" y="1747301"/>
            <a:ext cx="914400" cy="914400"/>
          </a:xfrm>
          <a:prstGeom prst="rect">
            <a:avLst/>
          </a:prstGeom>
        </p:spPr>
      </p:pic>
    </p:spTree>
    <p:extLst>
      <p:ext uri="{BB962C8B-B14F-4D97-AF65-F5344CB8AC3E}">
        <p14:creationId xmlns:p14="http://schemas.microsoft.com/office/powerpoint/2010/main" val="2701702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dirty="0"/>
          </a:p>
        </p:txBody>
      </p:sp>
      <p:sp>
        <p:nvSpPr>
          <p:cNvPr id="23" name="כותרת 22">
            <a:extLst>
              <a:ext uri="{FF2B5EF4-FFF2-40B4-BE49-F238E27FC236}">
                <a16:creationId xmlns:a16="http://schemas.microsoft.com/office/drawing/2014/main" id="{205DF7E6-034F-47C0-28A8-545A44F1ABD2}"/>
              </a:ext>
            </a:extLst>
          </p:cNvPr>
          <p:cNvSpPr txBox="1">
            <a:spLocks noGrp="1"/>
          </p:cNvSpPr>
          <p:nvPr>
            <p:ph type="title" idx="4294967295"/>
          </p:nvPr>
        </p:nvSpPr>
        <p:spPr>
          <a:xfrm>
            <a:off x="1597719" y="-4278"/>
            <a:ext cx="8497804" cy="21852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  </a:t>
            </a:r>
            <a:r>
              <a:rPr kumimoji="0" lang="he-IL" sz="40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דוגמאות </a:t>
            </a:r>
            <a:r>
              <a:rPr kumimoji="0" lang="he-IL" sz="4000" b="1" i="0" u="none" strike="noStrike" kern="1200" cap="none" spc="0" normalizeH="0" baseline="0" noProof="0" dirty="0" err="1">
                <a:ln>
                  <a:noFill/>
                </a:ln>
                <a:solidFill>
                  <a:schemeClr val="tx1"/>
                </a:solidFill>
                <a:effectLst/>
                <a:uLnTx/>
                <a:uFillTx/>
                <a:latin typeface="Calibri" panose="020F0502020204030204" pitchFamily="34" charset="0"/>
                <a:ea typeface="+mj-ea"/>
                <a:cs typeface="Calibri" panose="020F0502020204030204" pitchFamily="34" charset="0"/>
              </a:rPr>
              <a:t>לפייק</a:t>
            </a:r>
            <a:r>
              <a:rPr kumimoji="0" lang="he-IL" sz="40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 ניוז- יש לכם רעיונות?</a:t>
            </a:r>
            <a:endParaRPr kumimoji="0" lang="he-IL" sz="32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32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32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endParaRPr>
          </a:p>
        </p:txBody>
      </p:sp>
      <p:sp>
        <p:nvSpPr>
          <p:cNvPr id="7" name="דמעה 6">
            <a:extLst>
              <a:ext uri="{FF2B5EF4-FFF2-40B4-BE49-F238E27FC236}">
                <a16:creationId xmlns:a16="http://schemas.microsoft.com/office/drawing/2014/main" id="{F89855B0-9B33-82FD-F738-CE06F6889718}"/>
              </a:ext>
              <a:ext uri="{C183D7F6-B498-43B3-948B-1728B52AA6E4}">
                <adec:decorative xmlns:adec="http://schemas.microsoft.com/office/drawing/2017/decorative" val="1"/>
              </a:ext>
            </a:extLst>
          </p:cNvPr>
          <p:cNvSpPr/>
          <p:nvPr/>
        </p:nvSpPr>
        <p:spPr>
          <a:xfrm>
            <a:off x="7108689" y="1968372"/>
            <a:ext cx="4340660" cy="1999493"/>
          </a:xfrm>
          <a:prstGeom prst="teardrop">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תיבת טקסט 16">
            <a:extLst>
              <a:ext uri="{FF2B5EF4-FFF2-40B4-BE49-F238E27FC236}">
                <a16:creationId xmlns:a16="http://schemas.microsoft.com/office/drawing/2014/main" id="{8E7A843C-3409-32A1-370C-00EB4B25A959}"/>
              </a:ext>
            </a:extLst>
          </p:cNvPr>
          <p:cNvSpPr txBox="1"/>
          <p:nvPr/>
        </p:nvSpPr>
        <p:spPr>
          <a:xfrm>
            <a:off x="7529676" y="1990391"/>
            <a:ext cx="4142874" cy="492443"/>
          </a:xfrm>
          <a:prstGeom prst="rect">
            <a:avLst/>
          </a:prstGeom>
          <a:noFill/>
        </p:spPr>
        <p:txBody>
          <a:bodyPr wrap="square">
            <a:spAutoFit/>
          </a:bodyPr>
          <a:lstStyle/>
          <a:p>
            <a:pPr algn="ctr"/>
            <a:r>
              <a:rPr lang="he-IL" sz="2600" b="1" dirty="0">
                <a:latin typeface="Calibri" panose="020F0502020204030204" pitchFamily="34" charset="0"/>
                <a:ea typeface="+mj-ea"/>
                <a:cs typeface="Calibri" panose="020F0502020204030204" pitchFamily="34" charset="0"/>
              </a:rPr>
              <a:t>חדשות כזב:</a:t>
            </a:r>
          </a:p>
        </p:txBody>
      </p:sp>
      <p:sp>
        <p:nvSpPr>
          <p:cNvPr id="3" name="תיבת טקסט 2">
            <a:extLst>
              <a:ext uri="{FF2B5EF4-FFF2-40B4-BE49-F238E27FC236}">
                <a16:creationId xmlns:a16="http://schemas.microsoft.com/office/drawing/2014/main" id="{7E6CB8F0-4277-BC00-386E-3F200766535E}"/>
              </a:ext>
            </a:extLst>
          </p:cNvPr>
          <p:cNvSpPr txBox="1"/>
          <p:nvPr/>
        </p:nvSpPr>
        <p:spPr>
          <a:xfrm>
            <a:off x="7261979" y="2289423"/>
            <a:ext cx="4142874" cy="1938992"/>
          </a:xfrm>
          <a:prstGeom prst="rect">
            <a:avLst/>
          </a:prstGeom>
          <a:noFill/>
        </p:spPr>
        <p:txBody>
          <a:bodyPr wrap="square">
            <a:spAutoFit/>
          </a:bodyPr>
          <a:lstStyle/>
          <a:p>
            <a:pPr algn="ctr"/>
            <a:endParaRPr lang="he-IL" sz="2000" dirty="0">
              <a:latin typeface="Calibri" panose="020F0502020204030204" pitchFamily="34" charset="0"/>
              <a:ea typeface="Calibri" panose="020F0502020204030204" pitchFamily="34" charset="0"/>
              <a:cs typeface="Calibri" panose="020F0502020204030204" pitchFamily="34" charset="0"/>
            </a:endParaRPr>
          </a:p>
          <a:p>
            <a:pPr algn="ctr"/>
            <a:r>
              <a:rPr lang="he-IL" sz="2400" dirty="0">
                <a:latin typeface="Calibri" panose="020F0502020204030204" pitchFamily="34" charset="0"/>
                <a:ea typeface="Calibri" panose="020F0502020204030204" pitchFamily="34" charset="0"/>
                <a:cs typeface="Calibri" panose="020F0502020204030204" pitchFamily="34" charset="0"/>
              </a:rPr>
              <a:t>למשל: </a:t>
            </a:r>
            <a:r>
              <a:rPr lang="he-IL" sz="24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ידיעה לפיה המונדיאל הקרוב יתקיים בישראל</a:t>
            </a:r>
          </a:p>
          <a:p>
            <a:pPr algn="ctr"/>
            <a:endParaRPr lang="he-IL" sz="2600" dirty="0">
              <a:latin typeface="Calibri" panose="020F0502020204030204" pitchFamily="34" charset="0"/>
              <a:ea typeface="+mj-ea"/>
              <a:cs typeface="Calibri" panose="020F0502020204030204" pitchFamily="34" charset="0"/>
            </a:endParaRPr>
          </a:p>
          <a:p>
            <a:pPr algn="ctr"/>
            <a:endParaRPr lang="he-IL" sz="2600" dirty="0">
              <a:latin typeface="Calibri" panose="020F0502020204030204" pitchFamily="34" charset="0"/>
              <a:ea typeface="+mj-ea"/>
              <a:cs typeface="Calibri" panose="020F0502020204030204" pitchFamily="34" charset="0"/>
            </a:endParaRPr>
          </a:p>
        </p:txBody>
      </p:sp>
      <p:sp>
        <p:nvSpPr>
          <p:cNvPr id="8" name="דמעה 7">
            <a:extLst>
              <a:ext uri="{FF2B5EF4-FFF2-40B4-BE49-F238E27FC236}">
                <a16:creationId xmlns:a16="http://schemas.microsoft.com/office/drawing/2014/main" id="{FD629E5D-5270-1478-9DC7-F405C77E8877}"/>
              </a:ext>
              <a:ext uri="{C183D7F6-B498-43B3-948B-1728B52AA6E4}">
                <adec:decorative xmlns:adec="http://schemas.microsoft.com/office/drawing/2017/decorative" val="1"/>
              </a:ext>
            </a:extLst>
          </p:cNvPr>
          <p:cNvSpPr/>
          <p:nvPr/>
        </p:nvSpPr>
        <p:spPr>
          <a:xfrm>
            <a:off x="3698765" y="4426768"/>
            <a:ext cx="5424936" cy="2335697"/>
          </a:xfrm>
          <a:prstGeom prst="teardrop">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תיבת טקסט 18">
            <a:extLst>
              <a:ext uri="{FF2B5EF4-FFF2-40B4-BE49-F238E27FC236}">
                <a16:creationId xmlns:a16="http://schemas.microsoft.com/office/drawing/2014/main" id="{2707DE58-1EAD-233D-4EC7-F53FD87E2C0C}"/>
              </a:ext>
            </a:extLst>
          </p:cNvPr>
          <p:cNvSpPr txBox="1"/>
          <p:nvPr/>
        </p:nvSpPr>
        <p:spPr>
          <a:xfrm>
            <a:off x="3997758" y="4435760"/>
            <a:ext cx="5125943" cy="492443"/>
          </a:xfrm>
          <a:prstGeom prst="rect">
            <a:avLst/>
          </a:prstGeom>
          <a:noFill/>
        </p:spPr>
        <p:txBody>
          <a:bodyPr wrap="square">
            <a:spAutoFit/>
          </a:bodyPr>
          <a:lstStyle>
            <a:defPPr>
              <a:defRPr lang="he-IL"/>
            </a:defPPr>
            <a:lvl1pPr algn="ctr">
              <a:defRPr sz="2600">
                <a:latin typeface="Calibri" panose="020F0502020204030204" pitchFamily="34" charset="0"/>
                <a:ea typeface="+mj-ea"/>
                <a:cs typeface="Calibri" panose="020F0502020204030204" pitchFamily="34" charset="0"/>
              </a:defRPr>
            </a:lvl1pPr>
          </a:lstStyle>
          <a:p>
            <a:r>
              <a:rPr lang="he-IL" b="1" dirty="0"/>
              <a:t>הקשר כוזב:</a:t>
            </a:r>
            <a:endParaRPr lang="he-IL" dirty="0"/>
          </a:p>
        </p:txBody>
      </p:sp>
      <p:sp>
        <p:nvSpPr>
          <p:cNvPr id="5" name="תיבת טקסט 4">
            <a:extLst>
              <a:ext uri="{FF2B5EF4-FFF2-40B4-BE49-F238E27FC236}">
                <a16:creationId xmlns:a16="http://schemas.microsoft.com/office/drawing/2014/main" id="{24721D2A-F574-B138-CE30-38A5AF125966}"/>
              </a:ext>
            </a:extLst>
          </p:cNvPr>
          <p:cNvSpPr txBox="1"/>
          <p:nvPr/>
        </p:nvSpPr>
        <p:spPr>
          <a:xfrm>
            <a:off x="3997758" y="4956569"/>
            <a:ext cx="5125943" cy="2646878"/>
          </a:xfrm>
          <a:prstGeom prst="rect">
            <a:avLst/>
          </a:prstGeom>
          <a:noFill/>
        </p:spPr>
        <p:txBody>
          <a:bodyPr wrap="square">
            <a:spAutoFit/>
          </a:bodyPr>
          <a:lstStyle>
            <a:defPPr>
              <a:defRPr lang="he-IL"/>
            </a:defPPr>
            <a:lvl1pPr algn="ctr">
              <a:defRPr sz="2600">
                <a:latin typeface="Calibri" panose="020F0502020204030204" pitchFamily="34" charset="0"/>
                <a:ea typeface="+mj-ea"/>
                <a:cs typeface="Calibri" panose="020F0502020204030204" pitchFamily="34" charset="0"/>
              </a:defRPr>
            </a:lvl1pPr>
          </a:lstStyle>
          <a:p>
            <a:r>
              <a:rPr lang="he-IL" sz="2400" dirty="0"/>
              <a:t>למשל: </a:t>
            </a:r>
            <a:r>
              <a:rPr lang="he-IL" sz="2400" b="1" dirty="0">
                <a:solidFill>
                  <a:schemeClr val="accent6">
                    <a:lumMod val="50000"/>
                  </a:schemeClr>
                </a:solidFill>
                <a:ea typeface="Calibri" panose="020F0502020204030204" pitchFamily="34" charset="0"/>
              </a:rPr>
              <a:t>פרסום קטע מסרט בו שחקן מפורסם בוכה, והצגת הקטע כחלק מפוסט בו נכתב שהשחקן ובת זוגו במציאות נפרדו ולכן הוא בוכה.</a:t>
            </a:r>
          </a:p>
          <a:p>
            <a:endParaRPr lang="he-IL" sz="2400" dirty="0"/>
          </a:p>
          <a:p>
            <a:endParaRPr lang="he-IL" dirty="0"/>
          </a:p>
          <a:p>
            <a:endParaRPr lang="he-IL" sz="2000" dirty="0"/>
          </a:p>
        </p:txBody>
      </p:sp>
      <p:sp>
        <p:nvSpPr>
          <p:cNvPr id="10" name="דמעה 9">
            <a:extLst>
              <a:ext uri="{FF2B5EF4-FFF2-40B4-BE49-F238E27FC236}">
                <a16:creationId xmlns:a16="http://schemas.microsoft.com/office/drawing/2014/main" id="{DEE216D9-A10C-A5A4-BEC8-E7BA69D05275}"/>
              </a:ext>
              <a:ext uri="{C183D7F6-B498-43B3-948B-1728B52AA6E4}">
                <adec:decorative xmlns:adec="http://schemas.microsoft.com/office/drawing/2017/decorative" val="1"/>
              </a:ext>
            </a:extLst>
          </p:cNvPr>
          <p:cNvSpPr/>
          <p:nvPr/>
        </p:nvSpPr>
        <p:spPr>
          <a:xfrm>
            <a:off x="-65801" y="1968372"/>
            <a:ext cx="4964775" cy="3007696"/>
          </a:xfrm>
          <a:prstGeom prst="teardrop">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תיבת טקסט 20">
            <a:extLst>
              <a:ext uri="{FF2B5EF4-FFF2-40B4-BE49-F238E27FC236}">
                <a16:creationId xmlns:a16="http://schemas.microsoft.com/office/drawing/2014/main" id="{F0FA5E7A-FCBF-E5B8-2C64-5DACC15CE0BE}"/>
              </a:ext>
            </a:extLst>
          </p:cNvPr>
          <p:cNvSpPr txBox="1"/>
          <p:nvPr/>
        </p:nvSpPr>
        <p:spPr>
          <a:xfrm>
            <a:off x="340615" y="1915479"/>
            <a:ext cx="4478236" cy="892552"/>
          </a:xfrm>
          <a:prstGeom prst="rect">
            <a:avLst/>
          </a:prstGeom>
          <a:noFill/>
        </p:spPr>
        <p:txBody>
          <a:bodyPr wrap="square">
            <a:spAutoFit/>
          </a:bodyPr>
          <a:lstStyle/>
          <a:p>
            <a:pPr algn="ctr"/>
            <a:r>
              <a:rPr lang="he-IL" sz="2600" b="1" dirty="0">
                <a:latin typeface="Calibri" panose="020F0502020204030204" pitchFamily="34" charset="0"/>
                <a:ea typeface="+mj-ea"/>
                <a:cs typeface="Calibri" panose="020F0502020204030204" pitchFamily="34" charset="0"/>
              </a:rPr>
              <a:t>תמונות</a:t>
            </a:r>
          </a:p>
          <a:p>
            <a:pPr algn="ctr"/>
            <a:r>
              <a:rPr lang="he-IL" sz="2600" b="1" dirty="0">
                <a:latin typeface="Calibri" panose="020F0502020204030204" pitchFamily="34" charset="0"/>
                <a:ea typeface="+mj-ea"/>
                <a:cs typeface="Calibri" panose="020F0502020204030204" pitchFamily="34" charset="0"/>
              </a:rPr>
              <a:t> וסרטונים מזויפים:</a:t>
            </a:r>
          </a:p>
        </p:txBody>
      </p:sp>
      <p:sp>
        <p:nvSpPr>
          <p:cNvPr id="4" name="תיבת טקסט 3">
            <a:extLst>
              <a:ext uri="{FF2B5EF4-FFF2-40B4-BE49-F238E27FC236}">
                <a16:creationId xmlns:a16="http://schemas.microsoft.com/office/drawing/2014/main" id="{C7C2F6B8-9D74-260A-0245-64ED9E1CECFB}"/>
              </a:ext>
            </a:extLst>
          </p:cNvPr>
          <p:cNvSpPr txBox="1"/>
          <p:nvPr/>
        </p:nvSpPr>
        <p:spPr>
          <a:xfrm>
            <a:off x="380677" y="2531360"/>
            <a:ext cx="4478236" cy="2646878"/>
          </a:xfrm>
          <a:prstGeom prst="rect">
            <a:avLst/>
          </a:prstGeom>
          <a:noFill/>
        </p:spPr>
        <p:txBody>
          <a:bodyPr wrap="square">
            <a:spAutoFit/>
          </a:bodyPr>
          <a:lstStyle/>
          <a:p>
            <a:pPr algn="ctr"/>
            <a:endParaRPr lang="he-IL" sz="2400" dirty="0">
              <a:latin typeface="Calibri" panose="020F0502020204030204" pitchFamily="34" charset="0"/>
              <a:ea typeface="Calibri" panose="020F0502020204030204" pitchFamily="34" charset="0"/>
              <a:cs typeface="Calibri" panose="020F0502020204030204" pitchFamily="34" charset="0"/>
            </a:endParaRPr>
          </a:p>
          <a:p>
            <a:pPr algn="ctr"/>
            <a:r>
              <a:rPr lang="he-IL" sz="2400" dirty="0">
                <a:latin typeface="Calibri" panose="020F0502020204030204" pitchFamily="34" charset="0"/>
                <a:ea typeface="Calibri" panose="020F0502020204030204" pitchFamily="34" charset="0"/>
                <a:cs typeface="Calibri" panose="020F0502020204030204" pitchFamily="34" charset="0"/>
              </a:rPr>
              <a:t>למשל:</a:t>
            </a:r>
            <a:r>
              <a:rPr lang="en-US" sz="2400" dirty="0">
                <a:latin typeface="Calibri" panose="020F0502020204030204" pitchFamily="34" charset="0"/>
                <a:ea typeface="Calibri" panose="020F0502020204030204" pitchFamily="34" charset="0"/>
                <a:cs typeface="Calibri" panose="020F0502020204030204" pitchFamily="34" charset="0"/>
              </a:rPr>
              <a:t> </a:t>
            </a:r>
            <a:r>
              <a:rPr lang="he-IL" sz="2400" dirty="0">
                <a:latin typeface="Calibri" panose="020F0502020204030204" pitchFamily="34" charset="0"/>
                <a:ea typeface="Calibri" panose="020F0502020204030204" pitchFamily="34" charset="0"/>
                <a:cs typeface="Calibri" panose="020F0502020204030204" pitchFamily="34" charset="0"/>
              </a:rPr>
              <a:t> </a:t>
            </a:r>
            <a:r>
              <a:rPr lang="he-IL" sz="24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סרטון המציג כלב נדיר שהתגלה בצפון אפריקה ומסוגל לדבר באנגלית (בפועל נוצר </a:t>
            </a:r>
          </a:p>
          <a:p>
            <a:pPr algn="ctr"/>
            <a:r>
              <a:rPr lang="he-IL" sz="24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על ידי בינה מלאכותית)</a:t>
            </a:r>
          </a:p>
          <a:p>
            <a:pPr algn="ctr"/>
            <a:endParaRPr lang="he-IL" sz="2000" dirty="0">
              <a:latin typeface="Calibri" panose="020F0502020204030204" pitchFamily="34" charset="0"/>
              <a:ea typeface="Calibri" panose="020F0502020204030204" pitchFamily="34" charset="0"/>
              <a:cs typeface="Calibri" panose="020F0502020204030204" pitchFamily="34" charset="0"/>
            </a:endParaRPr>
          </a:p>
          <a:p>
            <a:pPr algn="ctr"/>
            <a:endParaRPr lang="he-IL" sz="2600" dirty="0">
              <a:latin typeface="Calibri" panose="020F0502020204030204" pitchFamily="34" charset="0"/>
              <a:ea typeface="+mj-ea"/>
              <a:cs typeface="Calibri" panose="020F0502020204030204" pitchFamily="34" charset="0"/>
            </a:endParaRPr>
          </a:p>
        </p:txBody>
      </p:sp>
      <p:sp>
        <p:nvSpPr>
          <p:cNvPr id="13" name="אליפסה 12">
            <a:extLst>
              <a:ext uri="{FF2B5EF4-FFF2-40B4-BE49-F238E27FC236}">
                <a16:creationId xmlns:a16="http://schemas.microsoft.com/office/drawing/2014/main" id="{501E80FF-EC1C-453B-3880-C28E26741F8A}"/>
              </a:ext>
              <a:ext uri="{C183D7F6-B498-43B3-948B-1728B52AA6E4}">
                <adec:decorative xmlns:adec="http://schemas.microsoft.com/office/drawing/2017/decorative" val="1"/>
              </a:ext>
            </a:extLst>
          </p:cNvPr>
          <p:cNvSpPr/>
          <p:nvPr/>
        </p:nvSpPr>
        <p:spPr>
          <a:xfrm>
            <a:off x="11023961" y="1631538"/>
            <a:ext cx="841354" cy="701015"/>
          </a:xfrm>
          <a:prstGeom prst="ellipse">
            <a:avLst/>
          </a:prstGeom>
          <a:solidFill>
            <a:srgbClr val="FEA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אליפסה 13">
            <a:extLst>
              <a:ext uri="{FF2B5EF4-FFF2-40B4-BE49-F238E27FC236}">
                <a16:creationId xmlns:a16="http://schemas.microsoft.com/office/drawing/2014/main" id="{D2D7FF10-088A-DDBF-9A11-ACFA7E85B663}"/>
              </a:ext>
              <a:ext uri="{C183D7F6-B498-43B3-948B-1728B52AA6E4}">
                <adec:decorative xmlns:adec="http://schemas.microsoft.com/office/drawing/2017/decorative" val="1"/>
              </a:ext>
            </a:extLst>
          </p:cNvPr>
          <p:cNvSpPr/>
          <p:nvPr/>
        </p:nvSpPr>
        <p:spPr>
          <a:xfrm>
            <a:off x="8845104" y="4066676"/>
            <a:ext cx="914399" cy="914400"/>
          </a:xfrm>
          <a:prstGeom prst="ellipse">
            <a:avLst/>
          </a:prstGeom>
          <a:solidFill>
            <a:srgbClr val="FEA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a:extLst>
              <a:ext uri="{FF2B5EF4-FFF2-40B4-BE49-F238E27FC236}">
                <a16:creationId xmlns:a16="http://schemas.microsoft.com/office/drawing/2014/main" id="{57491956-AAB8-3DB5-0916-A233060E291B}"/>
              </a:ext>
              <a:ext uri="{C183D7F6-B498-43B3-948B-1728B52AA6E4}">
                <adec:decorative xmlns:adec="http://schemas.microsoft.com/office/drawing/2017/decorative" val="1"/>
              </a:ext>
            </a:extLst>
          </p:cNvPr>
          <p:cNvSpPr/>
          <p:nvPr/>
        </p:nvSpPr>
        <p:spPr>
          <a:xfrm>
            <a:off x="4137864" y="1782119"/>
            <a:ext cx="879149" cy="937160"/>
          </a:xfrm>
          <a:prstGeom prst="ellipse">
            <a:avLst/>
          </a:prstGeom>
          <a:solidFill>
            <a:srgbClr val="FEAA9C"/>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7" name="גרפיקה 26">
            <a:extLst>
              <a:ext uri="{FF2B5EF4-FFF2-40B4-BE49-F238E27FC236}">
                <a16:creationId xmlns:a16="http://schemas.microsoft.com/office/drawing/2014/main" id="{44540CED-01B5-5E4A-364D-55A974BCE7B1}"/>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94228" y="1511173"/>
            <a:ext cx="914400" cy="914400"/>
          </a:xfrm>
          <a:prstGeom prst="rect">
            <a:avLst/>
          </a:prstGeom>
        </p:spPr>
      </p:pic>
      <p:pic>
        <p:nvPicPr>
          <p:cNvPr id="29" name="גרפיקה 28">
            <a:extLst>
              <a:ext uri="{FF2B5EF4-FFF2-40B4-BE49-F238E27FC236}">
                <a16:creationId xmlns:a16="http://schemas.microsoft.com/office/drawing/2014/main" id="{C2F2703A-F518-6C04-015B-4099FBECBFEC}"/>
              </a:ext>
              <a:ext uri="{C183D7F6-B498-43B3-948B-1728B52AA6E4}">
                <adec:decorative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45104" y="4018771"/>
            <a:ext cx="914400" cy="914400"/>
          </a:xfrm>
          <a:prstGeom prst="rect">
            <a:avLst/>
          </a:prstGeom>
        </p:spPr>
      </p:pic>
      <p:pic>
        <p:nvPicPr>
          <p:cNvPr id="31" name="גרפיקה 30">
            <a:extLst>
              <a:ext uri="{FF2B5EF4-FFF2-40B4-BE49-F238E27FC236}">
                <a16:creationId xmlns:a16="http://schemas.microsoft.com/office/drawing/2014/main" id="{5E064B11-F63A-0887-F749-2068C00C06CD}"/>
              </a:ext>
              <a:ext uri="{C183D7F6-B498-43B3-948B-1728B52AA6E4}">
                <adec:decorative xmlns:adec="http://schemas.microsoft.com/office/drawing/2017/decorative" val="1"/>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37864" y="1766787"/>
            <a:ext cx="914400" cy="914400"/>
          </a:xfrm>
          <a:prstGeom prst="rect">
            <a:avLst/>
          </a:prstGeom>
        </p:spPr>
      </p:pic>
    </p:spTree>
    <p:extLst>
      <p:ext uri="{BB962C8B-B14F-4D97-AF65-F5344CB8AC3E}">
        <p14:creationId xmlns:p14="http://schemas.microsoft.com/office/powerpoint/2010/main" val="420032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P spid="19" grpId="0"/>
      <p:bldP spid="5" grpId="0"/>
      <p:bldP spid="21"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67689" y="-1"/>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dirty="0"/>
          </a:p>
        </p:txBody>
      </p:sp>
      <p:sp>
        <p:nvSpPr>
          <p:cNvPr id="3" name="כותרת 2">
            <a:extLst>
              <a:ext uri="{FF2B5EF4-FFF2-40B4-BE49-F238E27FC236}">
                <a16:creationId xmlns:a16="http://schemas.microsoft.com/office/drawing/2014/main" id="{818EE523-1BAB-4AC1-A32B-D344ED1AFBD3}"/>
              </a:ext>
            </a:extLst>
          </p:cNvPr>
          <p:cNvSpPr txBox="1">
            <a:spLocks noGrp="1"/>
          </p:cNvSpPr>
          <p:nvPr>
            <p:ph type="title" idx="4294967295"/>
          </p:nvPr>
        </p:nvSpPr>
        <p:spPr>
          <a:xfrm>
            <a:off x="3037952" y="170557"/>
            <a:ext cx="4528457" cy="707886"/>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רגע עם עצמי</a:t>
            </a:r>
            <a:endParaRPr kumimoji="0" lang="he-IL"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תיבת טקסט 3">
            <a:extLst>
              <a:ext uri="{FF2B5EF4-FFF2-40B4-BE49-F238E27FC236}">
                <a16:creationId xmlns:a16="http://schemas.microsoft.com/office/drawing/2014/main" id="{F3B98344-6D80-4E7D-A299-159782F527DE}"/>
              </a:ext>
            </a:extLst>
          </p:cNvPr>
          <p:cNvSpPr txBox="1"/>
          <p:nvPr/>
        </p:nvSpPr>
        <p:spPr>
          <a:xfrm>
            <a:off x="740229" y="1030514"/>
            <a:ext cx="10557445" cy="1569660"/>
          </a:xfrm>
          <a:prstGeom prst="rect">
            <a:avLst/>
          </a:prstGeom>
          <a:noFill/>
        </p:spPr>
        <p:txBody>
          <a:bodyPr wrap="square" rtlCol="1">
            <a:spAutoFit/>
          </a:bodyPr>
          <a:lstStyle/>
          <a:p>
            <a:pPr lvl="0" algn="ctr">
              <a:defRPr/>
            </a:pPr>
            <a:r>
              <a:rPr lang="he-IL" sz="3200" b="1" dirty="0">
                <a:solidFill>
                  <a:schemeClr val="accent2">
                    <a:lumMod val="50000"/>
                  </a:schemeClr>
                </a:solidFill>
                <a:latin typeface="Calibri" panose="020F0502020204030204" pitchFamily="34" charset="0"/>
                <a:cs typeface="Calibri" panose="020F0502020204030204" pitchFamily="34" charset="0"/>
              </a:rPr>
              <a:t>נסו להיזכר במפגש עם מידע שחשבתם בוודאות שהוא אמיתי ונכון, והתברר לאחר מכן ככוזב.</a:t>
            </a:r>
          </a:p>
          <a:p>
            <a:pPr lvl="0" algn="ctr">
              <a:defRPr/>
            </a:pPr>
            <a:r>
              <a:rPr lang="he-IL" sz="3200" b="1" dirty="0">
                <a:solidFill>
                  <a:schemeClr val="accent2">
                    <a:lumMod val="50000"/>
                  </a:schemeClr>
                </a:solidFill>
                <a:latin typeface="Calibri" panose="020F0502020204030204" pitchFamily="34" charset="0"/>
                <a:cs typeface="Calibri" panose="020F0502020204030204" pitchFamily="34" charset="0"/>
              </a:rPr>
              <a:t>אילו קולות עלו בכם? מה הרגשתם? ניתן להיעזר בדוגמאות</a:t>
            </a:r>
            <a:endParaRPr lang="he-IL" sz="3200" dirty="0"/>
          </a:p>
        </p:txBody>
      </p:sp>
      <p:sp>
        <p:nvSpPr>
          <p:cNvPr id="5" name="Freeform 5">
            <a:extLst>
              <a:ext uri="{FF2B5EF4-FFF2-40B4-BE49-F238E27FC236}">
                <a16:creationId xmlns:a16="http://schemas.microsoft.com/office/drawing/2014/main" id="{70081C53-797C-2C88-C5DE-EF41E67AB884}"/>
              </a:ext>
              <a:ext uri="{C183D7F6-B498-43B3-948B-1728B52AA6E4}">
                <adec:decorative xmlns:adec="http://schemas.microsoft.com/office/drawing/2017/decorative" val="1"/>
              </a:ext>
            </a:extLst>
          </p:cNvPr>
          <p:cNvSpPr/>
          <p:nvPr/>
        </p:nvSpPr>
        <p:spPr>
          <a:xfrm rot="8589632" flipH="1">
            <a:off x="10764807" y="2839348"/>
            <a:ext cx="434933" cy="471526"/>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4">
              <a:duotone>
                <a:prstClr val="black"/>
                <a:schemeClr val="accent2">
                  <a:tint val="45000"/>
                  <a:satMod val="400000"/>
                </a:schemeClr>
              </a:duotone>
              <a:extLst>
                <a:ext uri="{96DAC541-7B7A-43D3-8B79-37D633B846F1}">
                  <asvg:svgBlip xmlns:asvg="http://schemas.microsoft.com/office/drawing/2016/SVG/main" r:embed="rId5"/>
                </a:ext>
              </a:extLst>
            </a:blip>
            <a:stretch>
              <a:fillRect/>
            </a:stretch>
          </a:blipFill>
        </p:spPr>
        <p:txBody>
          <a:bodyPr/>
          <a:lstStyle/>
          <a:p>
            <a:endParaRPr lang="he-IL"/>
          </a:p>
        </p:txBody>
      </p:sp>
      <p:sp>
        <p:nvSpPr>
          <p:cNvPr id="18" name="תיבת טקסט 17">
            <a:extLst>
              <a:ext uri="{FF2B5EF4-FFF2-40B4-BE49-F238E27FC236}">
                <a16:creationId xmlns:a16="http://schemas.microsoft.com/office/drawing/2014/main" id="{E356207E-51CD-C294-3687-F0ED40E503C9}"/>
              </a:ext>
            </a:extLst>
          </p:cNvPr>
          <p:cNvSpPr txBox="1"/>
          <p:nvPr/>
        </p:nvSpPr>
        <p:spPr>
          <a:xfrm>
            <a:off x="6268266" y="2936427"/>
            <a:ext cx="4324338" cy="523220"/>
          </a:xfrm>
          <a:prstGeom prst="rect">
            <a:avLst/>
          </a:prstGeom>
          <a:noFill/>
        </p:spPr>
        <p:txBody>
          <a:bodyPr wrap="square">
            <a:spAutoFit/>
          </a:bodyPr>
          <a:lstStyle/>
          <a:p>
            <a:pPr algn="ctr"/>
            <a:r>
              <a:rPr lang="he-IL" sz="2800" b="1" dirty="0">
                <a:latin typeface="Calibri" panose="020F0502020204030204" pitchFamily="34" charset="0"/>
                <a:cs typeface="Calibri" panose="020F0502020204030204" pitchFamily="34" charset="0"/>
              </a:rPr>
              <a:t>"אהה שטויות! ככה זה ברשת"</a:t>
            </a:r>
          </a:p>
        </p:txBody>
      </p:sp>
      <p:sp>
        <p:nvSpPr>
          <p:cNvPr id="6" name="תיבת טקסט 5">
            <a:extLst>
              <a:ext uri="{FF2B5EF4-FFF2-40B4-BE49-F238E27FC236}">
                <a16:creationId xmlns:a16="http://schemas.microsoft.com/office/drawing/2014/main" id="{E2D7C70D-806F-7994-661D-447FFDDA43B8}"/>
              </a:ext>
            </a:extLst>
          </p:cNvPr>
          <p:cNvSpPr txBox="1"/>
          <p:nvPr/>
        </p:nvSpPr>
        <p:spPr>
          <a:xfrm>
            <a:off x="6109331" y="3640882"/>
            <a:ext cx="5009243" cy="954107"/>
          </a:xfrm>
          <a:prstGeom prst="rect">
            <a:avLst/>
          </a:prstGeom>
          <a:noFill/>
        </p:spPr>
        <p:txBody>
          <a:bodyPr wrap="square">
            <a:spAutoFit/>
          </a:bodyPr>
          <a:lstStyle/>
          <a:p>
            <a:pPr algn="ctr"/>
            <a:r>
              <a:rPr lang="he-IL" sz="2800" b="1" dirty="0">
                <a:latin typeface="Calibri" panose="020F0502020204030204" pitchFamily="34" charset="0"/>
                <a:cs typeface="Calibri" panose="020F0502020204030204" pitchFamily="34" charset="0"/>
              </a:rPr>
              <a:t>"לא מאמינים שזה קרה לי. נהיה יותר חדים בפעם הבאה"</a:t>
            </a:r>
          </a:p>
        </p:txBody>
      </p:sp>
      <p:sp>
        <p:nvSpPr>
          <p:cNvPr id="12" name="תיבת טקסט 11">
            <a:extLst>
              <a:ext uri="{FF2B5EF4-FFF2-40B4-BE49-F238E27FC236}">
                <a16:creationId xmlns:a16="http://schemas.microsoft.com/office/drawing/2014/main" id="{4DD12A6E-C1DF-60B2-4AF8-F5E7A0CDA237}"/>
              </a:ext>
            </a:extLst>
          </p:cNvPr>
          <p:cNvSpPr txBox="1"/>
          <p:nvPr/>
        </p:nvSpPr>
        <p:spPr>
          <a:xfrm>
            <a:off x="6954982" y="4578653"/>
            <a:ext cx="3637622" cy="954107"/>
          </a:xfrm>
          <a:prstGeom prst="rect">
            <a:avLst/>
          </a:prstGeom>
          <a:noFill/>
        </p:spPr>
        <p:txBody>
          <a:bodyPr wrap="square">
            <a:spAutoFit/>
          </a:bodyPr>
          <a:lstStyle/>
          <a:p>
            <a:pPr algn="ctr"/>
            <a:r>
              <a:rPr lang="he-IL" sz="2800" b="1" dirty="0">
                <a:latin typeface="Calibri" panose="020F0502020204030204" pitchFamily="34" charset="0"/>
                <a:cs typeface="Calibri" panose="020F0502020204030204" pitchFamily="34" charset="0"/>
              </a:rPr>
              <a:t>"העולם מרגיש לא מוגן, איך נדע מה נכון?"</a:t>
            </a:r>
          </a:p>
        </p:txBody>
      </p:sp>
      <p:sp>
        <p:nvSpPr>
          <p:cNvPr id="13" name="תיבת טקסט 12">
            <a:extLst>
              <a:ext uri="{FF2B5EF4-FFF2-40B4-BE49-F238E27FC236}">
                <a16:creationId xmlns:a16="http://schemas.microsoft.com/office/drawing/2014/main" id="{150950FC-FA45-5572-F3B9-AF04EE5BAB47}"/>
              </a:ext>
            </a:extLst>
          </p:cNvPr>
          <p:cNvSpPr txBox="1"/>
          <p:nvPr/>
        </p:nvSpPr>
        <p:spPr>
          <a:xfrm>
            <a:off x="6825651" y="5647986"/>
            <a:ext cx="4321212" cy="954107"/>
          </a:xfrm>
          <a:prstGeom prst="rect">
            <a:avLst/>
          </a:prstGeom>
          <a:noFill/>
        </p:spPr>
        <p:txBody>
          <a:bodyPr wrap="square">
            <a:spAutoFit/>
          </a:bodyPr>
          <a:lstStyle/>
          <a:p>
            <a:pPr algn="ctr"/>
            <a:r>
              <a:rPr lang="he-IL" sz="2800" b="1" dirty="0">
                <a:latin typeface="Calibri" panose="020F0502020204030204" pitchFamily="34" charset="0"/>
                <a:cs typeface="Calibri" panose="020F0502020204030204" pitchFamily="34" charset="0"/>
              </a:rPr>
              <a:t>"פשוט מתביישים שהאמנו בזה" </a:t>
            </a:r>
          </a:p>
        </p:txBody>
      </p:sp>
      <p:sp>
        <p:nvSpPr>
          <p:cNvPr id="14" name="תיבת טקסט 13">
            <a:extLst>
              <a:ext uri="{FF2B5EF4-FFF2-40B4-BE49-F238E27FC236}">
                <a16:creationId xmlns:a16="http://schemas.microsoft.com/office/drawing/2014/main" id="{B388F32F-661D-1281-8C5E-3CE8D22C646B}"/>
              </a:ext>
            </a:extLst>
          </p:cNvPr>
          <p:cNvSpPr txBox="1"/>
          <p:nvPr/>
        </p:nvSpPr>
        <p:spPr>
          <a:xfrm>
            <a:off x="1257085" y="3107056"/>
            <a:ext cx="3689025" cy="954107"/>
          </a:xfrm>
          <a:prstGeom prst="rect">
            <a:avLst/>
          </a:prstGeom>
          <a:noFill/>
        </p:spPr>
        <p:txBody>
          <a:bodyPr wrap="square">
            <a:spAutoFit/>
          </a:bodyPr>
          <a:lstStyle/>
          <a:p>
            <a:pPr algn="ctr"/>
            <a:r>
              <a:rPr lang="he-IL" sz="2800" b="1" dirty="0">
                <a:latin typeface="Calibri" panose="020F0502020204030204" pitchFamily="34" charset="0"/>
                <a:cs typeface="Calibri" panose="020F0502020204030204" pitchFamily="34" charset="0"/>
              </a:rPr>
              <a:t>"למה שיתפתי? איך נפלתי בפח" </a:t>
            </a:r>
          </a:p>
        </p:txBody>
      </p:sp>
      <p:sp>
        <p:nvSpPr>
          <p:cNvPr id="15" name="תיבת טקסט 14">
            <a:extLst>
              <a:ext uri="{FF2B5EF4-FFF2-40B4-BE49-F238E27FC236}">
                <a16:creationId xmlns:a16="http://schemas.microsoft.com/office/drawing/2014/main" id="{AB6C58F8-9601-90F0-D80A-8E5DBB269D10}"/>
              </a:ext>
            </a:extLst>
          </p:cNvPr>
          <p:cNvSpPr txBox="1"/>
          <p:nvPr/>
        </p:nvSpPr>
        <p:spPr>
          <a:xfrm>
            <a:off x="393792" y="4056410"/>
            <a:ext cx="5287517" cy="954107"/>
          </a:xfrm>
          <a:prstGeom prst="rect">
            <a:avLst/>
          </a:prstGeom>
          <a:noFill/>
        </p:spPr>
        <p:txBody>
          <a:bodyPr wrap="square">
            <a:spAutoFit/>
          </a:bodyPr>
          <a:lstStyle/>
          <a:p>
            <a:pPr algn="ctr"/>
            <a:r>
              <a:rPr lang="he-IL" sz="2800" b="1" dirty="0">
                <a:latin typeface="Calibri" panose="020F0502020204030204" pitchFamily="34" charset="0"/>
                <a:cs typeface="Calibri" panose="020F0502020204030204" pitchFamily="34" charset="0"/>
              </a:rPr>
              <a:t>"כמה דברים שקריים קראנו ואני אפילו לא ידענו שהם שקריים" </a:t>
            </a:r>
          </a:p>
        </p:txBody>
      </p:sp>
      <p:sp>
        <p:nvSpPr>
          <p:cNvPr id="16" name="תיבת טקסט 15">
            <a:extLst>
              <a:ext uri="{FF2B5EF4-FFF2-40B4-BE49-F238E27FC236}">
                <a16:creationId xmlns:a16="http://schemas.microsoft.com/office/drawing/2014/main" id="{B1F6E584-DE05-883E-0DEA-FA926AA1F536}"/>
              </a:ext>
            </a:extLst>
          </p:cNvPr>
          <p:cNvSpPr txBox="1"/>
          <p:nvPr/>
        </p:nvSpPr>
        <p:spPr>
          <a:xfrm>
            <a:off x="788442" y="5116900"/>
            <a:ext cx="5287517" cy="523220"/>
          </a:xfrm>
          <a:prstGeom prst="rect">
            <a:avLst/>
          </a:prstGeom>
          <a:noFill/>
        </p:spPr>
        <p:txBody>
          <a:bodyPr wrap="square">
            <a:spAutoFit/>
          </a:bodyPr>
          <a:lstStyle/>
          <a:p>
            <a:pPr algn="ctr"/>
            <a:r>
              <a:rPr lang="he-IL" sz="2800" b="1" dirty="0">
                <a:latin typeface="Calibri" panose="020F0502020204030204" pitchFamily="34" charset="0"/>
                <a:cs typeface="Calibri" panose="020F0502020204030204" pitchFamily="34" charset="0"/>
              </a:rPr>
              <a:t>"איזה פחד, איך משחקים לנו בראש"</a:t>
            </a:r>
          </a:p>
        </p:txBody>
      </p:sp>
      <p:sp>
        <p:nvSpPr>
          <p:cNvPr id="21" name="תיבת טקסט 20">
            <a:extLst>
              <a:ext uri="{FF2B5EF4-FFF2-40B4-BE49-F238E27FC236}">
                <a16:creationId xmlns:a16="http://schemas.microsoft.com/office/drawing/2014/main" id="{C274B26C-134F-AF36-DB1B-4C60043D3CD4}"/>
              </a:ext>
            </a:extLst>
          </p:cNvPr>
          <p:cNvSpPr txBox="1"/>
          <p:nvPr/>
        </p:nvSpPr>
        <p:spPr>
          <a:xfrm>
            <a:off x="263237" y="5860124"/>
            <a:ext cx="5113220" cy="954107"/>
          </a:xfrm>
          <a:prstGeom prst="rect">
            <a:avLst/>
          </a:prstGeom>
          <a:noFill/>
        </p:spPr>
        <p:txBody>
          <a:bodyPr wrap="square">
            <a:spAutoFit/>
          </a:bodyPr>
          <a:lstStyle/>
          <a:p>
            <a:pPr algn="ctr"/>
            <a:r>
              <a:rPr lang="he-IL" sz="2800" b="1" dirty="0">
                <a:latin typeface="Calibri" panose="020F0502020204030204" pitchFamily="34" charset="0"/>
                <a:cs typeface="Calibri" panose="020F0502020204030204" pitchFamily="34" charset="0"/>
              </a:rPr>
              <a:t>"גם כשאנחנו כבר יודעים שזה לא נכון, זה עדיין לא יוצא לנו מהראש"</a:t>
            </a:r>
          </a:p>
        </p:txBody>
      </p:sp>
      <p:sp>
        <p:nvSpPr>
          <p:cNvPr id="7" name="Freeform 5">
            <a:extLst>
              <a:ext uri="{FF2B5EF4-FFF2-40B4-BE49-F238E27FC236}">
                <a16:creationId xmlns:a16="http://schemas.microsoft.com/office/drawing/2014/main" id="{26756BA8-F0BC-A844-99E6-37CB5D7B2F1F}"/>
              </a:ext>
              <a:ext uri="{C183D7F6-B498-43B3-948B-1728B52AA6E4}">
                <adec:decorative xmlns:adec="http://schemas.microsoft.com/office/drawing/2017/decorative" val="1"/>
              </a:ext>
            </a:extLst>
          </p:cNvPr>
          <p:cNvSpPr/>
          <p:nvPr/>
        </p:nvSpPr>
        <p:spPr>
          <a:xfrm rot="8589632" flipH="1">
            <a:off x="10637794" y="4504087"/>
            <a:ext cx="517155" cy="508550"/>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4">
              <a:duotone>
                <a:prstClr val="black"/>
                <a:schemeClr val="accent2">
                  <a:tint val="45000"/>
                  <a:satMod val="400000"/>
                </a:schemeClr>
              </a:duotone>
              <a:extLst>
                <a:ext uri="{96DAC541-7B7A-43D3-8B79-37D633B846F1}">
                  <asvg:svgBlip xmlns:asvg="http://schemas.microsoft.com/office/drawing/2016/SVG/main" r:embed="rId5"/>
                </a:ext>
              </a:extLst>
            </a:blip>
            <a:stretch>
              <a:fillRect/>
            </a:stretch>
          </a:blipFill>
        </p:spPr>
        <p:txBody>
          <a:bodyPr/>
          <a:lstStyle/>
          <a:p>
            <a:pPr algn="l" rtl="0"/>
            <a:endParaRPr lang="he-IL"/>
          </a:p>
        </p:txBody>
      </p:sp>
      <p:sp>
        <p:nvSpPr>
          <p:cNvPr id="9" name="Freeform 5">
            <a:extLst>
              <a:ext uri="{FF2B5EF4-FFF2-40B4-BE49-F238E27FC236}">
                <a16:creationId xmlns:a16="http://schemas.microsoft.com/office/drawing/2014/main" id="{D5F1FB82-FFEA-E498-D6F8-AD5B45E42FFE}"/>
              </a:ext>
              <a:ext uri="{C183D7F6-B498-43B3-948B-1728B52AA6E4}">
                <adec:decorative xmlns:adec="http://schemas.microsoft.com/office/drawing/2017/decorative" val="1"/>
              </a:ext>
            </a:extLst>
          </p:cNvPr>
          <p:cNvSpPr/>
          <p:nvPr/>
        </p:nvSpPr>
        <p:spPr>
          <a:xfrm rot="8589632" flipH="1">
            <a:off x="5082824" y="3074509"/>
            <a:ext cx="484036" cy="402445"/>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4">
              <a:duotone>
                <a:prstClr val="black"/>
                <a:schemeClr val="accent2">
                  <a:tint val="45000"/>
                  <a:satMod val="400000"/>
                </a:schemeClr>
              </a:duotone>
              <a:extLst>
                <a:ext uri="{96DAC541-7B7A-43D3-8B79-37D633B846F1}">
                  <asvg:svgBlip xmlns:asvg="http://schemas.microsoft.com/office/drawing/2016/SVG/main" r:embed="rId5"/>
                </a:ext>
              </a:extLst>
            </a:blip>
            <a:stretch>
              <a:fillRect/>
            </a:stretch>
          </a:blipFill>
        </p:spPr>
        <p:txBody>
          <a:bodyPr/>
          <a:lstStyle/>
          <a:p>
            <a:endParaRPr lang="he-IL"/>
          </a:p>
        </p:txBody>
      </p:sp>
      <p:sp>
        <p:nvSpPr>
          <p:cNvPr id="10" name="Freeform 5">
            <a:extLst>
              <a:ext uri="{FF2B5EF4-FFF2-40B4-BE49-F238E27FC236}">
                <a16:creationId xmlns:a16="http://schemas.microsoft.com/office/drawing/2014/main" id="{FB1F8064-F0DD-B1C0-CE7A-29BC2F0693D6}"/>
              </a:ext>
              <a:ext uri="{C183D7F6-B498-43B3-948B-1728B52AA6E4}">
                <adec:decorative xmlns:adec="http://schemas.microsoft.com/office/drawing/2017/decorative" val="1"/>
              </a:ext>
            </a:extLst>
          </p:cNvPr>
          <p:cNvSpPr/>
          <p:nvPr/>
        </p:nvSpPr>
        <p:spPr>
          <a:xfrm rot="8589632" flipH="1">
            <a:off x="5661045" y="3989718"/>
            <a:ext cx="489120" cy="491361"/>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11" name="Freeform 5">
            <a:extLst>
              <a:ext uri="{FF2B5EF4-FFF2-40B4-BE49-F238E27FC236}">
                <a16:creationId xmlns:a16="http://schemas.microsoft.com/office/drawing/2014/main" id="{B1E90162-B10F-379E-F1C2-ACE8313E95F0}"/>
              </a:ext>
              <a:ext uri="{C183D7F6-B498-43B3-948B-1728B52AA6E4}">
                <adec:decorative xmlns:adec="http://schemas.microsoft.com/office/drawing/2017/decorative" val="1"/>
              </a:ext>
            </a:extLst>
          </p:cNvPr>
          <p:cNvSpPr/>
          <p:nvPr/>
        </p:nvSpPr>
        <p:spPr>
          <a:xfrm rot="8589632" flipH="1">
            <a:off x="6132330" y="4957938"/>
            <a:ext cx="454732" cy="477831"/>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4">
              <a:duotone>
                <a:prstClr val="black"/>
                <a:schemeClr val="accent2">
                  <a:tint val="45000"/>
                  <a:satMod val="400000"/>
                </a:schemeClr>
              </a:duotone>
              <a:extLst>
                <a:ext uri="{96DAC541-7B7A-43D3-8B79-37D633B846F1}">
                  <asvg:svgBlip xmlns:asvg="http://schemas.microsoft.com/office/drawing/2016/SVG/main" r:embed="rId5"/>
                </a:ext>
              </a:extLst>
            </a:blip>
            <a:stretch>
              <a:fillRect/>
            </a:stretch>
          </a:blipFill>
        </p:spPr>
        <p:txBody>
          <a:bodyPr/>
          <a:lstStyle/>
          <a:p>
            <a:pPr algn="l" rtl="0"/>
            <a:endParaRPr lang="he-IL" dirty="0"/>
          </a:p>
        </p:txBody>
      </p:sp>
      <p:sp>
        <p:nvSpPr>
          <p:cNvPr id="8" name="Freeform 5">
            <a:extLst>
              <a:ext uri="{FF2B5EF4-FFF2-40B4-BE49-F238E27FC236}">
                <a16:creationId xmlns:a16="http://schemas.microsoft.com/office/drawing/2014/main" id="{48BFCA07-B58D-16CD-1733-427F9D923A9D}"/>
              </a:ext>
              <a:ext uri="{C183D7F6-B498-43B3-948B-1728B52AA6E4}">
                <adec:decorative xmlns:adec="http://schemas.microsoft.com/office/drawing/2017/decorative" val="1"/>
              </a:ext>
            </a:extLst>
          </p:cNvPr>
          <p:cNvSpPr/>
          <p:nvPr/>
        </p:nvSpPr>
        <p:spPr>
          <a:xfrm rot="8589632" flipH="1">
            <a:off x="11091018" y="5328685"/>
            <a:ext cx="496590" cy="523959"/>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17" name="Freeform 5">
            <a:extLst>
              <a:ext uri="{FF2B5EF4-FFF2-40B4-BE49-F238E27FC236}">
                <a16:creationId xmlns:a16="http://schemas.microsoft.com/office/drawing/2014/main" id="{E8B10D8A-A6F0-827B-7A1F-F08456A5A0A2}"/>
              </a:ext>
              <a:ext uri="{C183D7F6-B498-43B3-948B-1728B52AA6E4}">
                <adec:decorative xmlns:adec="http://schemas.microsoft.com/office/drawing/2017/decorative" val="1"/>
              </a:ext>
            </a:extLst>
          </p:cNvPr>
          <p:cNvSpPr/>
          <p:nvPr/>
        </p:nvSpPr>
        <p:spPr>
          <a:xfrm rot="8589632" flipH="1">
            <a:off x="11245750" y="3689754"/>
            <a:ext cx="528663" cy="502128"/>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19" name="Freeform 5">
            <a:extLst>
              <a:ext uri="{FF2B5EF4-FFF2-40B4-BE49-F238E27FC236}">
                <a16:creationId xmlns:a16="http://schemas.microsoft.com/office/drawing/2014/main" id="{1DB3D9BF-5366-9EFE-F9DA-4C132B30C0A4}"/>
              </a:ext>
              <a:ext uri="{C183D7F6-B498-43B3-948B-1728B52AA6E4}">
                <adec:decorative xmlns:adec="http://schemas.microsoft.com/office/drawing/2017/decorative" val="1"/>
              </a:ext>
            </a:extLst>
          </p:cNvPr>
          <p:cNvSpPr/>
          <p:nvPr/>
        </p:nvSpPr>
        <p:spPr>
          <a:xfrm rot="8589632" flipH="1">
            <a:off x="5388515" y="5950211"/>
            <a:ext cx="381127" cy="414911"/>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dirty="0"/>
          </a:p>
        </p:txBody>
      </p:sp>
    </p:spTree>
    <p:extLst>
      <p:ext uri="{BB962C8B-B14F-4D97-AF65-F5344CB8AC3E}">
        <p14:creationId xmlns:p14="http://schemas.microsoft.com/office/powerpoint/2010/main" val="344852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p:bldP spid="6" grpId="0"/>
      <p:bldP spid="12" grpId="0"/>
      <p:bldP spid="13" grpId="0"/>
      <p:bldP spid="14" grpId="0"/>
      <p:bldP spid="15" grpId="0"/>
      <p:bldP spid="16" grpId="0"/>
      <p:bldP spid="21" grpId="0"/>
      <p:bldP spid="7" grpId="0" animBg="1"/>
      <p:bldP spid="9" grpId="0" animBg="1"/>
      <p:bldP spid="10" grpId="0" animBg="1"/>
      <p:bldP spid="11" grpId="0" animBg="1"/>
      <p:bldP spid="8" grpId="0" animBg="1"/>
      <p:bldP spid="17"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dirty="0"/>
          </a:p>
        </p:txBody>
      </p:sp>
      <p:sp>
        <p:nvSpPr>
          <p:cNvPr id="5" name="Freeform 5">
            <a:extLst>
              <a:ext uri="{FF2B5EF4-FFF2-40B4-BE49-F238E27FC236}">
                <a16:creationId xmlns:a16="http://schemas.microsoft.com/office/drawing/2014/main" id="{70081C53-797C-2C88-C5DE-EF41E67AB884}"/>
              </a:ext>
              <a:ext uri="{C183D7F6-B498-43B3-948B-1728B52AA6E4}">
                <adec:decorative xmlns:adec="http://schemas.microsoft.com/office/drawing/2017/decorative" val="1"/>
              </a:ext>
            </a:extLst>
          </p:cNvPr>
          <p:cNvSpPr/>
          <p:nvPr/>
        </p:nvSpPr>
        <p:spPr>
          <a:xfrm rot="8589632" flipH="1">
            <a:off x="11332899" y="736685"/>
            <a:ext cx="673566" cy="635374"/>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4">
              <a:duotone>
                <a:prstClr val="black"/>
                <a:schemeClr val="accent2">
                  <a:tint val="45000"/>
                  <a:satMod val="400000"/>
                </a:schemeClr>
              </a:duotone>
              <a:extLst>
                <a:ext uri="{96DAC541-7B7A-43D3-8B79-37D633B846F1}">
                  <asvg:svgBlip xmlns:asvg="http://schemas.microsoft.com/office/drawing/2016/SVG/main" r:embed="rId5"/>
                </a:ext>
              </a:extLst>
            </a:blip>
            <a:stretch>
              <a:fillRect/>
            </a:stretch>
          </a:blipFill>
        </p:spPr>
        <p:txBody>
          <a:bodyPr/>
          <a:lstStyle/>
          <a:p>
            <a:endParaRPr lang="he-IL"/>
          </a:p>
        </p:txBody>
      </p:sp>
      <p:sp>
        <p:nvSpPr>
          <p:cNvPr id="3" name="תיבת טקסט 2">
            <a:extLst>
              <a:ext uri="{FF2B5EF4-FFF2-40B4-BE49-F238E27FC236}">
                <a16:creationId xmlns:a16="http://schemas.microsoft.com/office/drawing/2014/main" id="{64307D18-3B00-DE5B-933F-6405CAD212F1}"/>
              </a:ext>
              <a:ext uri="{C183D7F6-B498-43B3-948B-1728B52AA6E4}">
                <adec:decorative xmlns:adec="http://schemas.microsoft.com/office/drawing/2017/decorative" val="1"/>
              </a:ext>
            </a:extLst>
          </p:cNvPr>
          <p:cNvSpPr txBox="1"/>
          <p:nvPr/>
        </p:nvSpPr>
        <p:spPr>
          <a:xfrm>
            <a:off x="982329" y="981636"/>
            <a:ext cx="10718276" cy="4151153"/>
          </a:xfrm>
          <a:prstGeom prst="rect">
            <a:avLst/>
          </a:prstGeom>
          <a:solidFill>
            <a:schemeClr val="accent2">
              <a:lumMod val="20000"/>
              <a:lumOff val="80000"/>
            </a:schemeClr>
          </a:solidFill>
        </p:spPr>
        <p:txBody>
          <a:bodyPr wrap="square" rtlCol="1">
            <a:spAutoFit/>
          </a:bodyPr>
          <a:lstStyle/>
          <a:p>
            <a:endParaRPr lang="he-IL" dirty="0"/>
          </a:p>
        </p:txBody>
      </p:sp>
      <p:sp>
        <p:nvSpPr>
          <p:cNvPr id="7" name="כותרת 6">
            <a:extLst>
              <a:ext uri="{FF2B5EF4-FFF2-40B4-BE49-F238E27FC236}">
                <a16:creationId xmlns:a16="http://schemas.microsoft.com/office/drawing/2014/main" id="{979856B4-F871-7A5B-2307-DDF3ED0DBDAA}"/>
              </a:ext>
            </a:extLst>
          </p:cNvPr>
          <p:cNvSpPr txBox="1">
            <a:spLocks noGrp="1"/>
          </p:cNvSpPr>
          <p:nvPr>
            <p:ph type="title" idx="4294967295"/>
          </p:nvPr>
        </p:nvSpPr>
        <p:spPr>
          <a:xfrm>
            <a:off x="2285116" y="1190565"/>
            <a:ext cx="8112702" cy="51961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2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כשאנו נתקלים במידע כוזב ברשת עלולים להתעורר בנו רגשות כהפתעה, בלבול, בושה, אשמה, עלבון ואף כעס.</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2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מודעות להשלכות הרגשיות של מידע כוזב ואימוץ כלים שיסייעו לנו להבחין בין מידע אמיתי לכוזב עשויים להפחית חלק מהתחושות והרגשות השליליים או את עוצמתם.</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2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יכולת זו תורמת ל</a:t>
            </a:r>
            <a:r>
              <a:rPr kumimoji="0" lang="he-IL"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חוסן הדיגיטלי שלנו</a:t>
            </a:r>
            <a:r>
              <a:rPr kumimoji="0" lang="he-IL" sz="2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ctr" defTabSz="914400" rtl="1" eaLnBrk="1" fontAlgn="auto" latinLnBrk="0" hangingPunct="1">
              <a:lnSpc>
                <a:spcPct val="150000"/>
              </a:lnSpc>
              <a:spcBef>
                <a:spcPts val="0"/>
              </a:spcBef>
              <a:spcAft>
                <a:spcPts val="0"/>
              </a:spcAft>
              <a:buClrTx/>
              <a:buSzTx/>
              <a:buFontTx/>
              <a:buNone/>
              <a:tabLst/>
              <a:defRPr/>
            </a:pPr>
            <a:endParaRPr kumimoji="0" lang="he-IL" sz="2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1" eaLnBrk="1" fontAlgn="auto" latinLnBrk="0" hangingPunct="1">
              <a:lnSpc>
                <a:spcPct val="150000"/>
              </a:lnSpc>
              <a:spcBef>
                <a:spcPts val="0"/>
              </a:spcBef>
              <a:spcAft>
                <a:spcPts val="0"/>
              </a:spcAft>
              <a:buClrTx/>
              <a:buSzTx/>
              <a:buFontTx/>
              <a:buNone/>
              <a:tabLst/>
              <a:defRPr/>
            </a:pPr>
            <a:endParaRPr kumimoji="0" lang="he-IL" sz="2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148" name="Picture 4">
            <a:extLst>
              <a:ext uri="{FF2B5EF4-FFF2-40B4-BE49-F238E27FC236}">
                <a16:creationId xmlns:a16="http://schemas.microsoft.com/office/drawing/2014/main" id="{11969F9C-F5AF-2673-6491-2631437DF0A8}"/>
              </a:ext>
              <a:ext uri="{C183D7F6-B498-43B3-948B-1728B52AA6E4}">
                <adec:decorative xmlns:adec="http://schemas.microsoft.com/office/drawing/2017/decorative" val="1"/>
              </a:ext>
            </a:extLst>
          </p:cNvPr>
          <p:cNvPicPr>
            <a:picLocks noChangeAspect="1"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2725" y="3985195"/>
            <a:ext cx="1891169" cy="1891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1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dirty="0"/>
          </a:p>
        </p:txBody>
      </p:sp>
      <p:sp>
        <p:nvSpPr>
          <p:cNvPr id="7" name="Freeform 5">
            <a:extLst>
              <a:ext uri="{FF2B5EF4-FFF2-40B4-BE49-F238E27FC236}">
                <a16:creationId xmlns:a16="http://schemas.microsoft.com/office/drawing/2014/main" id="{5AD8B263-DFDA-AD43-2BAE-4D08C1632150}"/>
              </a:ext>
              <a:ext uri="{C183D7F6-B498-43B3-948B-1728B52AA6E4}">
                <adec:decorative xmlns:adec="http://schemas.microsoft.com/office/drawing/2017/decorative" val="1"/>
              </a:ext>
            </a:extLst>
          </p:cNvPr>
          <p:cNvSpPr/>
          <p:nvPr/>
        </p:nvSpPr>
        <p:spPr>
          <a:xfrm rot="10800000" flipH="1">
            <a:off x="2288221" y="1445343"/>
            <a:ext cx="696774" cy="729804"/>
          </a:xfrm>
          <a:custGeom>
            <a:avLst/>
            <a:gdLst/>
            <a:ahLst/>
            <a:cxnLst/>
            <a:rect l="l" t="t" r="r" b="b"/>
            <a:pathLst>
              <a:path w="4201122" h="4078908">
                <a:moveTo>
                  <a:pt x="4201122" y="0"/>
                </a:moveTo>
                <a:lnTo>
                  <a:pt x="0" y="0"/>
                </a:lnTo>
                <a:lnTo>
                  <a:pt x="0" y="4078908"/>
                </a:lnTo>
                <a:lnTo>
                  <a:pt x="4201122" y="4078908"/>
                </a:lnTo>
                <a:lnTo>
                  <a:pt x="4201122" y="0"/>
                </a:lnTo>
                <a:close/>
              </a:path>
            </a:pathLst>
          </a:custGeom>
          <a:solidFill>
            <a:schemeClr val="accent2"/>
          </a:solidFill>
        </p:spPr>
        <p:txBody>
          <a:bodyPr/>
          <a:lstStyle/>
          <a:p>
            <a:endParaRPr lang="he-IL"/>
          </a:p>
        </p:txBody>
      </p:sp>
      <p:sp>
        <p:nvSpPr>
          <p:cNvPr id="20" name="כותרת 19">
            <a:extLst>
              <a:ext uri="{FF2B5EF4-FFF2-40B4-BE49-F238E27FC236}">
                <a16:creationId xmlns:a16="http://schemas.microsoft.com/office/drawing/2014/main" id="{5A6C3233-9A64-F68B-FEEC-B6586FE8534D}"/>
              </a:ext>
            </a:extLst>
          </p:cNvPr>
          <p:cNvSpPr txBox="1">
            <a:spLocks noGrp="1"/>
          </p:cNvSpPr>
          <p:nvPr>
            <p:ph type="title" idx="4294967295"/>
          </p:nvPr>
        </p:nvSpPr>
        <p:spPr>
          <a:xfrm>
            <a:off x="2920834" y="386165"/>
            <a:ext cx="9594574"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800" b="1" i="0" u="none" strike="noStrike" kern="1200" cap="none" spc="0" normalizeH="0" baseline="0" noProof="0" dirty="0">
                <a:ln>
                  <a:noFill/>
                </a:ln>
                <a:solidFill>
                  <a:schemeClr val="accent6">
                    <a:lumMod val="50000"/>
                  </a:schemeClr>
                </a:solidFill>
                <a:effectLst/>
                <a:uLnTx/>
                <a:uFillTx/>
                <a:latin typeface="Calibri" panose="020F0502020204030204" pitchFamily="34" charset="0"/>
                <a:ea typeface="+mn-ea"/>
                <a:cs typeface="Calibri" panose="020F0502020204030204" pitchFamily="34" charset="0"/>
              </a:rPr>
              <a:t>חוסן דיגיטלי:</a:t>
            </a:r>
          </a:p>
        </p:txBody>
      </p:sp>
      <p:sp>
        <p:nvSpPr>
          <p:cNvPr id="10" name="תיבת טקסט 9">
            <a:extLst>
              <a:ext uri="{FF2B5EF4-FFF2-40B4-BE49-F238E27FC236}">
                <a16:creationId xmlns:a16="http://schemas.microsoft.com/office/drawing/2014/main" id="{D071BC21-D0A3-654B-EFF2-D9CACD50A688}"/>
              </a:ext>
            </a:extLst>
          </p:cNvPr>
          <p:cNvSpPr txBox="1"/>
          <p:nvPr/>
        </p:nvSpPr>
        <p:spPr>
          <a:xfrm>
            <a:off x="3840488" y="1859339"/>
            <a:ext cx="7630221" cy="4093428"/>
          </a:xfrm>
          <a:prstGeom prst="rect">
            <a:avLst/>
          </a:prstGeom>
          <a:noFill/>
        </p:spPr>
        <p:txBody>
          <a:bodyPr wrap="square">
            <a:spAutoFit/>
          </a:bodyPr>
          <a:lstStyle/>
          <a:p>
            <a:pPr algn="ctr"/>
            <a:r>
              <a:rPr lang="he-IL" sz="3200" b="1" dirty="0">
                <a:latin typeface="Calibri" panose="020F0502020204030204" pitchFamily="34" charset="0"/>
                <a:cs typeface="Calibri" panose="020F0502020204030204" pitchFamily="34" charset="0"/>
              </a:rPr>
              <a:t>מהו חוסן? </a:t>
            </a:r>
          </a:p>
          <a:p>
            <a:pPr algn="ctr"/>
            <a:r>
              <a:rPr lang="he-IL" sz="3200" b="1" dirty="0">
                <a:latin typeface="Calibri" panose="020F0502020204030204" pitchFamily="34" charset="0"/>
                <a:cs typeface="Calibri" panose="020F0502020204030204" pitchFamily="34" charset="0"/>
              </a:rPr>
              <a:t>יכולת אנושית להתמודד, להתגבר, להתחזק ואפילו להשתנות כתוצאה מהתנסויות בשעת צרה*</a:t>
            </a:r>
          </a:p>
          <a:p>
            <a:pPr algn="ctr"/>
            <a:endParaRPr lang="he-IL" sz="3200" b="1" dirty="0">
              <a:latin typeface="Calibri" panose="020F0502020204030204" pitchFamily="34" charset="0"/>
              <a:cs typeface="Calibri" panose="020F0502020204030204" pitchFamily="34" charset="0"/>
            </a:endParaRPr>
          </a:p>
          <a:p>
            <a:pPr algn="ctr"/>
            <a:r>
              <a:rPr lang="he-IL" sz="3200" b="1" dirty="0">
                <a:latin typeface="Calibri" panose="020F0502020204030204" pitchFamily="34" charset="0"/>
                <a:cs typeface="Calibri" panose="020F0502020204030204" pitchFamily="34" charset="0"/>
              </a:rPr>
              <a:t>חוסן דיגיטלי מתייחס ליכולות אלה במרחב הדיגיטלי אל מול אתגרים המצויים ברשת.</a:t>
            </a:r>
          </a:p>
          <a:p>
            <a:pPr algn="ctr"/>
            <a:endParaRPr lang="he-IL" sz="3200" b="1" dirty="0">
              <a:latin typeface="Calibri" panose="020F0502020204030204" pitchFamily="34" charset="0"/>
              <a:cs typeface="Calibri" panose="020F0502020204030204" pitchFamily="34" charset="0"/>
            </a:endParaRPr>
          </a:p>
          <a:p>
            <a:pPr algn="ctr"/>
            <a:endParaRPr lang="he-IL" sz="1800" b="1" dirty="0">
              <a:latin typeface="Calibri" panose="020F0502020204030204" pitchFamily="34" charset="0"/>
              <a:cs typeface="Calibri" panose="020F0502020204030204" pitchFamily="34" charset="0"/>
            </a:endParaRPr>
          </a:p>
          <a:p>
            <a:pPr algn="ctr"/>
            <a:endParaRPr lang="he-IL" sz="1800" b="1" dirty="0">
              <a:latin typeface="Calibri" panose="020F0502020204030204" pitchFamily="34" charset="0"/>
              <a:cs typeface="Calibri" panose="020F0502020204030204" pitchFamily="34" charset="0"/>
            </a:endParaRPr>
          </a:p>
        </p:txBody>
      </p:sp>
      <p:sp>
        <p:nvSpPr>
          <p:cNvPr id="5" name="תיבת טקסט 4">
            <a:extLst>
              <a:ext uri="{FF2B5EF4-FFF2-40B4-BE49-F238E27FC236}">
                <a16:creationId xmlns:a16="http://schemas.microsoft.com/office/drawing/2014/main" id="{1E4504F8-8C6C-3258-74E5-69FC4E21E845}"/>
              </a:ext>
              <a:ext uri="{C183D7F6-B498-43B3-948B-1728B52AA6E4}">
                <adec:decorative xmlns:adec="http://schemas.microsoft.com/office/drawing/2017/decorative" val="1"/>
              </a:ext>
            </a:extLst>
          </p:cNvPr>
          <p:cNvSpPr txBox="1"/>
          <p:nvPr/>
        </p:nvSpPr>
        <p:spPr>
          <a:xfrm>
            <a:off x="0" y="-22345"/>
            <a:ext cx="3244241" cy="6880345"/>
          </a:xfrm>
          <a:prstGeom prst="rect">
            <a:avLst/>
          </a:prstGeom>
          <a:solidFill>
            <a:schemeClr val="accent2">
              <a:lumMod val="20000"/>
              <a:lumOff val="80000"/>
            </a:schemeClr>
          </a:solidFill>
        </p:spPr>
        <p:txBody>
          <a:bodyPr wrap="square" rtlCol="1">
            <a:spAutoFit/>
          </a:bodyPr>
          <a:lstStyle/>
          <a:p>
            <a:endParaRPr lang="he-IL" dirty="0"/>
          </a:p>
        </p:txBody>
      </p:sp>
      <p:sp>
        <p:nvSpPr>
          <p:cNvPr id="4" name="Freeform 5">
            <a:extLst>
              <a:ext uri="{FF2B5EF4-FFF2-40B4-BE49-F238E27FC236}">
                <a16:creationId xmlns:a16="http://schemas.microsoft.com/office/drawing/2014/main" id="{1FAE36E8-F80D-89B2-247B-6AC428978866}"/>
              </a:ext>
              <a:ext uri="{C183D7F6-B498-43B3-948B-1728B52AA6E4}">
                <adec:decorative xmlns:adec="http://schemas.microsoft.com/office/drawing/2017/decorative" val="1"/>
              </a:ext>
            </a:extLst>
          </p:cNvPr>
          <p:cNvSpPr/>
          <p:nvPr/>
        </p:nvSpPr>
        <p:spPr>
          <a:xfrm rot="10800000" flipH="1">
            <a:off x="341946" y="4517993"/>
            <a:ext cx="696774" cy="729804"/>
          </a:xfrm>
          <a:custGeom>
            <a:avLst/>
            <a:gdLst/>
            <a:ahLst/>
            <a:cxnLst/>
            <a:rect l="l" t="t" r="r" b="b"/>
            <a:pathLst>
              <a:path w="4201122" h="4078908">
                <a:moveTo>
                  <a:pt x="4201122" y="0"/>
                </a:moveTo>
                <a:lnTo>
                  <a:pt x="0" y="0"/>
                </a:lnTo>
                <a:lnTo>
                  <a:pt x="0" y="4078908"/>
                </a:lnTo>
                <a:lnTo>
                  <a:pt x="4201122" y="4078908"/>
                </a:lnTo>
                <a:lnTo>
                  <a:pt x="4201122" y="0"/>
                </a:lnTo>
                <a:close/>
              </a:path>
            </a:pathLst>
          </a:custGeom>
          <a:solidFill>
            <a:schemeClr val="accent2"/>
          </a:solidFill>
        </p:spPr>
        <p:txBody>
          <a:bodyPr/>
          <a:lstStyle/>
          <a:p>
            <a:endParaRPr lang="he-IL" dirty="0"/>
          </a:p>
        </p:txBody>
      </p:sp>
      <p:sp>
        <p:nvSpPr>
          <p:cNvPr id="8" name="Freeform 5">
            <a:extLst>
              <a:ext uri="{FF2B5EF4-FFF2-40B4-BE49-F238E27FC236}">
                <a16:creationId xmlns:a16="http://schemas.microsoft.com/office/drawing/2014/main" id="{015CDB0F-EE4F-40CD-8FEC-B6A023C9650E}"/>
              </a:ext>
              <a:ext uri="{C183D7F6-B498-43B3-948B-1728B52AA6E4}">
                <adec:decorative xmlns:adec="http://schemas.microsoft.com/office/drawing/2017/decorative" val="1"/>
              </a:ext>
            </a:extLst>
          </p:cNvPr>
          <p:cNvSpPr/>
          <p:nvPr/>
        </p:nvSpPr>
        <p:spPr>
          <a:xfrm rot="10800000" flipH="1">
            <a:off x="2249039" y="1480215"/>
            <a:ext cx="696774" cy="729804"/>
          </a:xfrm>
          <a:custGeom>
            <a:avLst/>
            <a:gdLst/>
            <a:ahLst/>
            <a:cxnLst/>
            <a:rect l="l" t="t" r="r" b="b"/>
            <a:pathLst>
              <a:path w="4201122" h="4078908">
                <a:moveTo>
                  <a:pt x="4201122" y="0"/>
                </a:moveTo>
                <a:lnTo>
                  <a:pt x="0" y="0"/>
                </a:lnTo>
                <a:lnTo>
                  <a:pt x="0" y="4078908"/>
                </a:lnTo>
                <a:lnTo>
                  <a:pt x="4201122" y="4078908"/>
                </a:lnTo>
                <a:lnTo>
                  <a:pt x="4201122" y="0"/>
                </a:lnTo>
                <a:close/>
              </a:path>
            </a:pathLst>
          </a:custGeom>
          <a:solidFill>
            <a:schemeClr val="accent2"/>
          </a:solidFill>
        </p:spPr>
        <p:txBody>
          <a:bodyPr/>
          <a:lstStyle/>
          <a:p>
            <a:endParaRPr lang="he-IL" dirty="0"/>
          </a:p>
        </p:txBody>
      </p:sp>
      <p:pic>
        <p:nvPicPr>
          <p:cNvPr id="1026" name="Picture 2">
            <a:extLst>
              <a:ext uri="{FF2B5EF4-FFF2-40B4-BE49-F238E27FC236}">
                <a16:creationId xmlns:a16="http://schemas.microsoft.com/office/drawing/2014/main" id="{1ECDC349-A710-B2C8-F86D-6F05E2CA778B}"/>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247" y="1707781"/>
            <a:ext cx="2134446" cy="3277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93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8" grpId="0" animBg="1"/>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